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48.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308" r:id="rId6"/>
    <p:sldId id="309" r:id="rId7"/>
    <p:sldId id="296" r:id="rId8"/>
    <p:sldId id="295" r:id="rId9"/>
    <p:sldId id="310" r:id="rId10"/>
    <p:sldId id="311" r:id="rId11"/>
    <p:sldId id="282" r:id="rId12"/>
    <p:sldId id="297" r:id="rId13"/>
    <p:sldId id="298" r:id="rId14"/>
    <p:sldId id="264" r:id="rId15"/>
    <p:sldId id="312" r:id="rId16"/>
    <p:sldId id="269" r:id="rId17"/>
    <p:sldId id="299" r:id="rId18"/>
    <p:sldId id="274" r:id="rId19"/>
    <p:sldId id="271" r:id="rId20"/>
    <p:sldId id="313" r:id="rId21"/>
    <p:sldId id="302" r:id="rId22"/>
    <p:sldId id="303" r:id="rId23"/>
    <p:sldId id="306" r:id="rId2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61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F23"/>
    <a:srgbClr val="1F1F53"/>
    <a:srgbClr val="2FEDBA"/>
    <a:srgbClr val="1FE136"/>
    <a:srgbClr val="38F847"/>
    <a:srgbClr val="FA060B"/>
    <a:srgbClr val="433B94"/>
    <a:srgbClr val="9A7500"/>
    <a:srgbClr val="D2A000"/>
    <a:srgbClr val="0494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341" autoAdjust="0"/>
    <p:restoredTop sz="94660" autoAdjust="0"/>
  </p:normalViewPr>
  <p:slideViewPr>
    <p:cSldViewPr snapToGrid="0">
      <p:cViewPr varScale="1">
        <p:scale>
          <a:sx n="111" d="100"/>
          <a:sy n="111" d="100"/>
        </p:scale>
        <p:origin x="114" y="168"/>
      </p:cViewPr>
      <p:guideLst>
        <p:guide orient="horz" pos="2160"/>
        <p:guide pos="3613"/>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5DAA87-5CEE-4C5C-8B4D-28B2425439A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C3A98E9-FE3A-4A13-AAB6-01368FEBEF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A202A10-3CC5-48F6-B906-7AFFCE1BCDB3}"/>
              </a:ext>
            </a:extLst>
          </p:cNvPr>
          <p:cNvSpPr>
            <a:spLocks noGrp="1"/>
          </p:cNvSpPr>
          <p:nvPr>
            <p:ph type="dt" sz="half" idx="10"/>
          </p:nvPr>
        </p:nvSpPr>
        <p:spPr/>
        <p:txBody>
          <a:bodyPr/>
          <a:lstStyle/>
          <a:p>
            <a:fld id="{12C0AF2E-0D77-4246-BFCF-E4306E66ADC6}" type="datetimeFigureOut">
              <a:rPr lang="fr-FR" smtClean="0"/>
              <a:t>25/01/2023</a:t>
            </a:fld>
            <a:endParaRPr lang="fr-FR"/>
          </a:p>
        </p:txBody>
      </p:sp>
      <p:sp>
        <p:nvSpPr>
          <p:cNvPr id="5" name="Espace réservé du pied de page 4">
            <a:extLst>
              <a:ext uri="{FF2B5EF4-FFF2-40B4-BE49-F238E27FC236}">
                <a16:creationId xmlns:a16="http://schemas.microsoft.com/office/drawing/2014/main" id="{C53F936B-D71B-4F25-A7FE-CE28D302A15A}"/>
              </a:ext>
            </a:extLst>
          </p:cNvPr>
          <p:cNvSpPr>
            <a:spLocks noGrp="1"/>
          </p:cNvSpPr>
          <p:nvPr>
            <p:ph type="ftr" sz="quarter" idx="11"/>
          </p:nvPr>
        </p:nvSpPr>
        <p:spPr/>
        <p:txBody>
          <a:bodyPr/>
          <a:lstStyle>
            <a:lvl1pPr>
              <a:defRPr b="1"/>
            </a:lvl1pPr>
          </a:lstStyle>
          <a:p>
            <a:r>
              <a:rPr lang="fr-FR" dirty="0"/>
              <a:t>CONFIDENTIEL</a:t>
            </a:r>
          </a:p>
        </p:txBody>
      </p:sp>
      <p:sp>
        <p:nvSpPr>
          <p:cNvPr id="6" name="Espace réservé du numéro de diapositive 5">
            <a:extLst>
              <a:ext uri="{FF2B5EF4-FFF2-40B4-BE49-F238E27FC236}">
                <a16:creationId xmlns:a16="http://schemas.microsoft.com/office/drawing/2014/main" id="{3FF4078C-E763-42EB-9EE8-793054E04850}"/>
              </a:ext>
            </a:extLst>
          </p:cNvPr>
          <p:cNvSpPr>
            <a:spLocks noGrp="1"/>
          </p:cNvSpPr>
          <p:nvPr>
            <p:ph type="sldNum" sz="quarter" idx="12"/>
          </p:nvPr>
        </p:nvSpPr>
        <p:spPr/>
        <p:txBody>
          <a:bodyPr/>
          <a:lstStyle/>
          <a:p>
            <a:fld id="{ED459F02-B71E-4AD5-966E-EB3FC08CAF87}" type="slidenum">
              <a:rPr lang="fr-FR" smtClean="0"/>
              <a:t>‹N°›</a:t>
            </a:fld>
            <a:endParaRPr lang="fr-FR"/>
          </a:p>
        </p:txBody>
      </p:sp>
    </p:spTree>
    <p:extLst>
      <p:ext uri="{BB962C8B-B14F-4D97-AF65-F5344CB8AC3E}">
        <p14:creationId xmlns:p14="http://schemas.microsoft.com/office/powerpoint/2010/main" val="250180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6D5098-6B73-4C75-9153-FC54F0894E2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7C12C43-803D-4BDE-A2F1-2396969E3D4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F6064AD-2089-4F89-A3A4-E2CF753D4D03}"/>
              </a:ext>
            </a:extLst>
          </p:cNvPr>
          <p:cNvSpPr>
            <a:spLocks noGrp="1"/>
          </p:cNvSpPr>
          <p:nvPr>
            <p:ph type="dt" sz="half" idx="10"/>
          </p:nvPr>
        </p:nvSpPr>
        <p:spPr/>
        <p:txBody>
          <a:bodyPr/>
          <a:lstStyle/>
          <a:p>
            <a:fld id="{12C0AF2E-0D77-4246-BFCF-E4306E66ADC6}" type="datetimeFigureOut">
              <a:rPr lang="fr-FR" smtClean="0"/>
              <a:t>25/01/2023</a:t>
            </a:fld>
            <a:endParaRPr lang="fr-FR"/>
          </a:p>
        </p:txBody>
      </p:sp>
      <p:sp>
        <p:nvSpPr>
          <p:cNvPr id="5" name="Espace réservé du pied de page 4">
            <a:extLst>
              <a:ext uri="{FF2B5EF4-FFF2-40B4-BE49-F238E27FC236}">
                <a16:creationId xmlns:a16="http://schemas.microsoft.com/office/drawing/2014/main" id="{FE567DBE-3619-4944-B9C4-D3B62C02EC1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5A79188-4840-46E9-8834-09A07A203E2C}"/>
              </a:ext>
            </a:extLst>
          </p:cNvPr>
          <p:cNvSpPr>
            <a:spLocks noGrp="1"/>
          </p:cNvSpPr>
          <p:nvPr>
            <p:ph type="sldNum" sz="quarter" idx="12"/>
          </p:nvPr>
        </p:nvSpPr>
        <p:spPr/>
        <p:txBody>
          <a:bodyPr/>
          <a:lstStyle/>
          <a:p>
            <a:fld id="{ED459F02-B71E-4AD5-966E-EB3FC08CAF87}" type="slidenum">
              <a:rPr lang="fr-FR" smtClean="0"/>
              <a:t>‹N°›</a:t>
            </a:fld>
            <a:endParaRPr lang="fr-FR"/>
          </a:p>
        </p:txBody>
      </p:sp>
    </p:spTree>
    <p:extLst>
      <p:ext uri="{BB962C8B-B14F-4D97-AF65-F5344CB8AC3E}">
        <p14:creationId xmlns:p14="http://schemas.microsoft.com/office/powerpoint/2010/main" val="4148333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6604C20-7CE0-40B6-8A07-EFCDFF85D5F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C2BEE32-037B-4536-A25A-D8E8F3D2B0E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7E0870F-9DDB-4421-8B84-D7E187230F8A}"/>
              </a:ext>
            </a:extLst>
          </p:cNvPr>
          <p:cNvSpPr>
            <a:spLocks noGrp="1"/>
          </p:cNvSpPr>
          <p:nvPr>
            <p:ph type="dt" sz="half" idx="10"/>
          </p:nvPr>
        </p:nvSpPr>
        <p:spPr/>
        <p:txBody>
          <a:bodyPr/>
          <a:lstStyle/>
          <a:p>
            <a:fld id="{12C0AF2E-0D77-4246-BFCF-E4306E66ADC6}" type="datetimeFigureOut">
              <a:rPr lang="fr-FR" smtClean="0"/>
              <a:t>25/01/2023</a:t>
            </a:fld>
            <a:endParaRPr lang="fr-FR"/>
          </a:p>
        </p:txBody>
      </p:sp>
      <p:sp>
        <p:nvSpPr>
          <p:cNvPr id="5" name="Espace réservé du pied de page 4">
            <a:extLst>
              <a:ext uri="{FF2B5EF4-FFF2-40B4-BE49-F238E27FC236}">
                <a16:creationId xmlns:a16="http://schemas.microsoft.com/office/drawing/2014/main" id="{EE0B84BE-ED54-42A1-B1B7-0BFE287EFA1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1EE14E7-B8D5-4373-90CB-3B7EC5C370AD}"/>
              </a:ext>
            </a:extLst>
          </p:cNvPr>
          <p:cNvSpPr>
            <a:spLocks noGrp="1"/>
          </p:cNvSpPr>
          <p:nvPr>
            <p:ph type="sldNum" sz="quarter" idx="12"/>
          </p:nvPr>
        </p:nvSpPr>
        <p:spPr/>
        <p:txBody>
          <a:bodyPr/>
          <a:lstStyle/>
          <a:p>
            <a:fld id="{ED459F02-B71E-4AD5-966E-EB3FC08CAF87}" type="slidenum">
              <a:rPr lang="fr-FR" smtClean="0"/>
              <a:t>‹N°›</a:t>
            </a:fld>
            <a:endParaRPr lang="fr-FR"/>
          </a:p>
        </p:txBody>
      </p:sp>
    </p:spTree>
    <p:extLst>
      <p:ext uri="{BB962C8B-B14F-4D97-AF65-F5344CB8AC3E}">
        <p14:creationId xmlns:p14="http://schemas.microsoft.com/office/powerpoint/2010/main" val="1682835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857B89-C37F-43A2-BC77-594B1CA21EC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CD6462F-FD90-47D5-A245-471B11947B4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CE26C6B-E8B7-4A82-BD97-B2266834CC58}"/>
              </a:ext>
            </a:extLst>
          </p:cNvPr>
          <p:cNvSpPr>
            <a:spLocks noGrp="1"/>
          </p:cNvSpPr>
          <p:nvPr>
            <p:ph type="dt" sz="half" idx="10"/>
          </p:nvPr>
        </p:nvSpPr>
        <p:spPr/>
        <p:txBody>
          <a:bodyPr/>
          <a:lstStyle/>
          <a:p>
            <a:fld id="{12C0AF2E-0D77-4246-BFCF-E4306E66ADC6}" type="datetimeFigureOut">
              <a:rPr lang="fr-FR" smtClean="0"/>
              <a:t>25/01/2023</a:t>
            </a:fld>
            <a:endParaRPr lang="fr-FR"/>
          </a:p>
        </p:txBody>
      </p:sp>
      <p:sp>
        <p:nvSpPr>
          <p:cNvPr id="5" name="Espace réservé du pied de page 4">
            <a:extLst>
              <a:ext uri="{FF2B5EF4-FFF2-40B4-BE49-F238E27FC236}">
                <a16:creationId xmlns:a16="http://schemas.microsoft.com/office/drawing/2014/main" id="{2AD155C8-472C-41B2-A842-35A1C3BE7220}"/>
              </a:ext>
            </a:extLst>
          </p:cNvPr>
          <p:cNvSpPr>
            <a:spLocks noGrp="1"/>
          </p:cNvSpPr>
          <p:nvPr>
            <p:ph type="ftr" sz="quarter" idx="11"/>
          </p:nvPr>
        </p:nvSpPr>
        <p:spPr/>
        <p:txBody>
          <a:bodyPr/>
          <a:lstStyle>
            <a:lvl1pPr>
              <a:defRPr b="1"/>
            </a:lvl1pPr>
          </a:lstStyle>
          <a:p>
            <a:r>
              <a:rPr lang="fr-FR" dirty="0"/>
              <a:t>CONFIDENTIEL</a:t>
            </a:r>
          </a:p>
        </p:txBody>
      </p:sp>
      <p:sp>
        <p:nvSpPr>
          <p:cNvPr id="6" name="Espace réservé du numéro de diapositive 5">
            <a:extLst>
              <a:ext uri="{FF2B5EF4-FFF2-40B4-BE49-F238E27FC236}">
                <a16:creationId xmlns:a16="http://schemas.microsoft.com/office/drawing/2014/main" id="{5F5FE0FF-5BD2-4D69-B1F7-9EDE1C169BE4}"/>
              </a:ext>
            </a:extLst>
          </p:cNvPr>
          <p:cNvSpPr>
            <a:spLocks noGrp="1"/>
          </p:cNvSpPr>
          <p:nvPr>
            <p:ph type="sldNum" sz="quarter" idx="12"/>
          </p:nvPr>
        </p:nvSpPr>
        <p:spPr/>
        <p:txBody>
          <a:bodyPr/>
          <a:lstStyle/>
          <a:p>
            <a:fld id="{ED459F02-B71E-4AD5-966E-EB3FC08CAF87}" type="slidenum">
              <a:rPr lang="fr-FR" smtClean="0"/>
              <a:t>‹N°›</a:t>
            </a:fld>
            <a:endParaRPr lang="fr-FR"/>
          </a:p>
        </p:txBody>
      </p:sp>
    </p:spTree>
    <p:extLst>
      <p:ext uri="{BB962C8B-B14F-4D97-AF65-F5344CB8AC3E}">
        <p14:creationId xmlns:p14="http://schemas.microsoft.com/office/powerpoint/2010/main" val="494419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C26ED5-0EAB-4878-94FB-F98484A8326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4E41E42-E239-4C60-96A8-96A36B9A27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60B669A-F494-4EBF-8A60-6F39722C105F}"/>
              </a:ext>
            </a:extLst>
          </p:cNvPr>
          <p:cNvSpPr>
            <a:spLocks noGrp="1"/>
          </p:cNvSpPr>
          <p:nvPr>
            <p:ph type="dt" sz="half" idx="10"/>
          </p:nvPr>
        </p:nvSpPr>
        <p:spPr/>
        <p:txBody>
          <a:bodyPr/>
          <a:lstStyle/>
          <a:p>
            <a:fld id="{12C0AF2E-0D77-4246-BFCF-E4306E66ADC6}" type="datetimeFigureOut">
              <a:rPr lang="fr-FR" smtClean="0"/>
              <a:t>25/01/2023</a:t>
            </a:fld>
            <a:endParaRPr lang="fr-FR"/>
          </a:p>
        </p:txBody>
      </p:sp>
      <p:sp>
        <p:nvSpPr>
          <p:cNvPr id="5" name="Espace réservé du pied de page 4">
            <a:extLst>
              <a:ext uri="{FF2B5EF4-FFF2-40B4-BE49-F238E27FC236}">
                <a16:creationId xmlns:a16="http://schemas.microsoft.com/office/drawing/2014/main" id="{D64DFC97-600C-46C3-B21C-119C7DF0E08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0A69841-6350-47F3-9965-E81E491EC209}"/>
              </a:ext>
            </a:extLst>
          </p:cNvPr>
          <p:cNvSpPr>
            <a:spLocks noGrp="1"/>
          </p:cNvSpPr>
          <p:nvPr>
            <p:ph type="sldNum" sz="quarter" idx="12"/>
          </p:nvPr>
        </p:nvSpPr>
        <p:spPr/>
        <p:txBody>
          <a:bodyPr/>
          <a:lstStyle/>
          <a:p>
            <a:fld id="{ED459F02-B71E-4AD5-966E-EB3FC08CAF87}" type="slidenum">
              <a:rPr lang="fr-FR" smtClean="0"/>
              <a:t>‹N°›</a:t>
            </a:fld>
            <a:endParaRPr lang="fr-FR"/>
          </a:p>
        </p:txBody>
      </p:sp>
    </p:spTree>
    <p:extLst>
      <p:ext uri="{BB962C8B-B14F-4D97-AF65-F5344CB8AC3E}">
        <p14:creationId xmlns:p14="http://schemas.microsoft.com/office/powerpoint/2010/main" val="2770108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08B700-1770-48BF-A453-ECEC3761B42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2C33A68-38B3-4183-B837-75C8D7ADD52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3B1A5EF-5C51-47D9-AEDB-2C2D0E0DA44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D35458F-6EA2-4F89-846E-1DC98FF5B38A}"/>
              </a:ext>
            </a:extLst>
          </p:cNvPr>
          <p:cNvSpPr>
            <a:spLocks noGrp="1"/>
          </p:cNvSpPr>
          <p:nvPr>
            <p:ph type="dt" sz="half" idx="10"/>
          </p:nvPr>
        </p:nvSpPr>
        <p:spPr/>
        <p:txBody>
          <a:bodyPr/>
          <a:lstStyle/>
          <a:p>
            <a:fld id="{12C0AF2E-0D77-4246-BFCF-E4306E66ADC6}" type="datetimeFigureOut">
              <a:rPr lang="fr-FR" smtClean="0"/>
              <a:t>25/01/2023</a:t>
            </a:fld>
            <a:endParaRPr lang="fr-FR"/>
          </a:p>
        </p:txBody>
      </p:sp>
      <p:sp>
        <p:nvSpPr>
          <p:cNvPr id="6" name="Espace réservé du pied de page 5">
            <a:extLst>
              <a:ext uri="{FF2B5EF4-FFF2-40B4-BE49-F238E27FC236}">
                <a16:creationId xmlns:a16="http://schemas.microsoft.com/office/drawing/2014/main" id="{8C9FF72B-05DF-4DD6-8E32-5901A0B495D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C16034F-EFE9-4A15-AD9A-8F8B9ACA6E14}"/>
              </a:ext>
            </a:extLst>
          </p:cNvPr>
          <p:cNvSpPr>
            <a:spLocks noGrp="1"/>
          </p:cNvSpPr>
          <p:nvPr>
            <p:ph type="sldNum" sz="quarter" idx="12"/>
          </p:nvPr>
        </p:nvSpPr>
        <p:spPr/>
        <p:txBody>
          <a:bodyPr/>
          <a:lstStyle/>
          <a:p>
            <a:fld id="{ED459F02-B71E-4AD5-966E-EB3FC08CAF87}" type="slidenum">
              <a:rPr lang="fr-FR" smtClean="0"/>
              <a:t>‹N°›</a:t>
            </a:fld>
            <a:endParaRPr lang="fr-FR"/>
          </a:p>
        </p:txBody>
      </p:sp>
    </p:spTree>
    <p:extLst>
      <p:ext uri="{BB962C8B-B14F-4D97-AF65-F5344CB8AC3E}">
        <p14:creationId xmlns:p14="http://schemas.microsoft.com/office/powerpoint/2010/main" val="1190312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261B05-03DF-44CA-8089-AF3CF798190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73A062A-B6AC-4E39-8052-EA7001F6C4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B44DCFF-093C-4236-AEA3-188425D5895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7D708F0-B329-4E98-8903-EB427ABADA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8BEA1E9-95A2-4605-B551-1FD954038BB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F97C5C7-DE52-4174-AFEE-71BF9287983C}"/>
              </a:ext>
            </a:extLst>
          </p:cNvPr>
          <p:cNvSpPr>
            <a:spLocks noGrp="1"/>
          </p:cNvSpPr>
          <p:nvPr>
            <p:ph type="dt" sz="half" idx="10"/>
          </p:nvPr>
        </p:nvSpPr>
        <p:spPr/>
        <p:txBody>
          <a:bodyPr/>
          <a:lstStyle/>
          <a:p>
            <a:fld id="{12C0AF2E-0D77-4246-BFCF-E4306E66ADC6}" type="datetimeFigureOut">
              <a:rPr lang="fr-FR" smtClean="0"/>
              <a:t>25/01/2023</a:t>
            </a:fld>
            <a:endParaRPr lang="fr-FR"/>
          </a:p>
        </p:txBody>
      </p:sp>
      <p:sp>
        <p:nvSpPr>
          <p:cNvPr id="8" name="Espace réservé du pied de page 7">
            <a:extLst>
              <a:ext uri="{FF2B5EF4-FFF2-40B4-BE49-F238E27FC236}">
                <a16:creationId xmlns:a16="http://schemas.microsoft.com/office/drawing/2014/main" id="{520DFEF7-B7CE-42A5-BE63-10B220D3067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D4620E7-B613-4C53-A255-A419F05F80FC}"/>
              </a:ext>
            </a:extLst>
          </p:cNvPr>
          <p:cNvSpPr>
            <a:spLocks noGrp="1"/>
          </p:cNvSpPr>
          <p:nvPr>
            <p:ph type="sldNum" sz="quarter" idx="12"/>
          </p:nvPr>
        </p:nvSpPr>
        <p:spPr/>
        <p:txBody>
          <a:bodyPr/>
          <a:lstStyle/>
          <a:p>
            <a:fld id="{ED459F02-B71E-4AD5-966E-EB3FC08CAF87}" type="slidenum">
              <a:rPr lang="fr-FR" smtClean="0"/>
              <a:t>‹N°›</a:t>
            </a:fld>
            <a:endParaRPr lang="fr-FR"/>
          </a:p>
        </p:txBody>
      </p:sp>
    </p:spTree>
    <p:extLst>
      <p:ext uri="{BB962C8B-B14F-4D97-AF65-F5344CB8AC3E}">
        <p14:creationId xmlns:p14="http://schemas.microsoft.com/office/powerpoint/2010/main" val="457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53B6A9-8866-4FAB-805D-FA67CAAFEA4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BDF4A98-1861-4F52-B20D-47E6C2EBAD54}"/>
              </a:ext>
            </a:extLst>
          </p:cNvPr>
          <p:cNvSpPr>
            <a:spLocks noGrp="1"/>
          </p:cNvSpPr>
          <p:nvPr>
            <p:ph type="dt" sz="half" idx="10"/>
          </p:nvPr>
        </p:nvSpPr>
        <p:spPr/>
        <p:txBody>
          <a:bodyPr/>
          <a:lstStyle/>
          <a:p>
            <a:fld id="{12C0AF2E-0D77-4246-BFCF-E4306E66ADC6}" type="datetimeFigureOut">
              <a:rPr lang="fr-FR" smtClean="0"/>
              <a:t>25/01/2023</a:t>
            </a:fld>
            <a:endParaRPr lang="fr-FR"/>
          </a:p>
        </p:txBody>
      </p:sp>
      <p:sp>
        <p:nvSpPr>
          <p:cNvPr id="4" name="Espace réservé du pied de page 3">
            <a:extLst>
              <a:ext uri="{FF2B5EF4-FFF2-40B4-BE49-F238E27FC236}">
                <a16:creationId xmlns:a16="http://schemas.microsoft.com/office/drawing/2014/main" id="{22CC7142-5248-4BAD-AFFB-8DBB2C20EA4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29F733A-0BD2-44B6-98EA-A6BC8A3CA8C4}"/>
              </a:ext>
            </a:extLst>
          </p:cNvPr>
          <p:cNvSpPr>
            <a:spLocks noGrp="1"/>
          </p:cNvSpPr>
          <p:nvPr>
            <p:ph type="sldNum" sz="quarter" idx="12"/>
          </p:nvPr>
        </p:nvSpPr>
        <p:spPr/>
        <p:txBody>
          <a:bodyPr/>
          <a:lstStyle/>
          <a:p>
            <a:fld id="{ED459F02-B71E-4AD5-966E-EB3FC08CAF87}" type="slidenum">
              <a:rPr lang="fr-FR" smtClean="0"/>
              <a:t>‹N°›</a:t>
            </a:fld>
            <a:endParaRPr lang="fr-FR"/>
          </a:p>
        </p:txBody>
      </p:sp>
    </p:spTree>
    <p:extLst>
      <p:ext uri="{BB962C8B-B14F-4D97-AF65-F5344CB8AC3E}">
        <p14:creationId xmlns:p14="http://schemas.microsoft.com/office/powerpoint/2010/main" val="839110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9798D15-CA2B-4D59-8436-B5C62261EBD7}"/>
              </a:ext>
            </a:extLst>
          </p:cNvPr>
          <p:cNvSpPr>
            <a:spLocks noGrp="1"/>
          </p:cNvSpPr>
          <p:nvPr>
            <p:ph type="dt" sz="half" idx="10"/>
          </p:nvPr>
        </p:nvSpPr>
        <p:spPr/>
        <p:txBody>
          <a:bodyPr/>
          <a:lstStyle/>
          <a:p>
            <a:fld id="{12C0AF2E-0D77-4246-BFCF-E4306E66ADC6}" type="datetimeFigureOut">
              <a:rPr lang="fr-FR" smtClean="0"/>
              <a:t>25/01/2023</a:t>
            </a:fld>
            <a:endParaRPr lang="fr-FR"/>
          </a:p>
        </p:txBody>
      </p:sp>
      <p:sp>
        <p:nvSpPr>
          <p:cNvPr id="3" name="Espace réservé du pied de page 2">
            <a:extLst>
              <a:ext uri="{FF2B5EF4-FFF2-40B4-BE49-F238E27FC236}">
                <a16:creationId xmlns:a16="http://schemas.microsoft.com/office/drawing/2014/main" id="{AD3C7367-FC23-4CA3-BC90-029528421D1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7272659-EA83-4077-B70D-5B649695BE4C}"/>
              </a:ext>
            </a:extLst>
          </p:cNvPr>
          <p:cNvSpPr>
            <a:spLocks noGrp="1"/>
          </p:cNvSpPr>
          <p:nvPr>
            <p:ph type="sldNum" sz="quarter" idx="12"/>
          </p:nvPr>
        </p:nvSpPr>
        <p:spPr/>
        <p:txBody>
          <a:bodyPr/>
          <a:lstStyle/>
          <a:p>
            <a:fld id="{ED459F02-B71E-4AD5-966E-EB3FC08CAF87}" type="slidenum">
              <a:rPr lang="fr-FR" smtClean="0"/>
              <a:t>‹N°›</a:t>
            </a:fld>
            <a:endParaRPr lang="fr-FR"/>
          </a:p>
        </p:txBody>
      </p:sp>
    </p:spTree>
    <p:extLst>
      <p:ext uri="{BB962C8B-B14F-4D97-AF65-F5344CB8AC3E}">
        <p14:creationId xmlns:p14="http://schemas.microsoft.com/office/powerpoint/2010/main" val="4018895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7848B0-37AF-4C60-82B3-BD59A158640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AB8EEE7-16F7-47F5-9359-808958A886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6B4D5BA-A84E-44A6-A916-D8DEA6E574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1A0E17C-8591-4603-84D3-EEBD3027B63E}"/>
              </a:ext>
            </a:extLst>
          </p:cNvPr>
          <p:cNvSpPr>
            <a:spLocks noGrp="1"/>
          </p:cNvSpPr>
          <p:nvPr>
            <p:ph type="dt" sz="half" idx="10"/>
          </p:nvPr>
        </p:nvSpPr>
        <p:spPr/>
        <p:txBody>
          <a:bodyPr/>
          <a:lstStyle/>
          <a:p>
            <a:fld id="{12C0AF2E-0D77-4246-BFCF-E4306E66ADC6}" type="datetimeFigureOut">
              <a:rPr lang="fr-FR" smtClean="0"/>
              <a:t>25/01/2023</a:t>
            </a:fld>
            <a:endParaRPr lang="fr-FR"/>
          </a:p>
        </p:txBody>
      </p:sp>
      <p:sp>
        <p:nvSpPr>
          <p:cNvPr id="6" name="Espace réservé du pied de page 5">
            <a:extLst>
              <a:ext uri="{FF2B5EF4-FFF2-40B4-BE49-F238E27FC236}">
                <a16:creationId xmlns:a16="http://schemas.microsoft.com/office/drawing/2014/main" id="{711E731A-024B-4285-A612-B9F0C910759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EA16880-57AC-4D7E-85BE-8ED93480237F}"/>
              </a:ext>
            </a:extLst>
          </p:cNvPr>
          <p:cNvSpPr>
            <a:spLocks noGrp="1"/>
          </p:cNvSpPr>
          <p:nvPr>
            <p:ph type="sldNum" sz="quarter" idx="12"/>
          </p:nvPr>
        </p:nvSpPr>
        <p:spPr/>
        <p:txBody>
          <a:bodyPr/>
          <a:lstStyle/>
          <a:p>
            <a:fld id="{ED459F02-B71E-4AD5-966E-EB3FC08CAF87}" type="slidenum">
              <a:rPr lang="fr-FR" smtClean="0"/>
              <a:t>‹N°›</a:t>
            </a:fld>
            <a:endParaRPr lang="fr-FR"/>
          </a:p>
        </p:txBody>
      </p:sp>
    </p:spTree>
    <p:extLst>
      <p:ext uri="{BB962C8B-B14F-4D97-AF65-F5344CB8AC3E}">
        <p14:creationId xmlns:p14="http://schemas.microsoft.com/office/powerpoint/2010/main" val="987003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E78977-C48A-4788-BC7C-6312889CA0D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3FD2E58-71E2-402F-810A-CD8ABE6B60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69D585F-E629-448E-95A8-4F7D47B074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F9C2B29-DD86-4001-95CA-38569FE3AEB6}"/>
              </a:ext>
            </a:extLst>
          </p:cNvPr>
          <p:cNvSpPr>
            <a:spLocks noGrp="1"/>
          </p:cNvSpPr>
          <p:nvPr>
            <p:ph type="dt" sz="half" idx="10"/>
          </p:nvPr>
        </p:nvSpPr>
        <p:spPr/>
        <p:txBody>
          <a:bodyPr/>
          <a:lstStyle/>
          <a:p>
            <a:fld id="{12C0AF2E-0D77-4246-BFCF-E4306E66ADC6}" type="datetimeFigureOut">
              <a:rPr lang="fr-FR" smtClean="0"/>
              <a:t>25/01/2023</a:t>
            </a:fld>
            <a:endParaRPr lang="fr-FR"/>
          </a:p>
        </p:txBody>
      </p:sp>
      <p:sp>
        <p:nvSpPr>
          <p:cNvPr id="6" name="Espace réservé du pied de page 5">
            <a:extLst>
              <a:ext uri="{FF2B5EF4-FFF2-40B4-BE49-F238E27FC236}">
                <a16:creationId xmlns:a16="http://schemas.microsoft.com/office/drawing/2014/main" id="{064BB877-343A-49E5-89BE-5588FE80F07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4036528-C2CF-484F-9907-D5459E418C9F}"/>
              </a:ext>
            </a:extLst>
          </p:cNvPr>
          <p:cNvSpPr>
            <a:spLocks noGrp="1"/>
          </p:cNvSpPr>
          <p:nvPr>
            <p:ph type="sldNum" sz="quarter" idx="12"/>
          </p:nvPr>
        </p:nvSpPr>
        <p:spPr/>
        <p:txBody>
          <a:bodyPr/>
          <a:lstStyle/>
          <a:p>
            <a:fld id="{ED459F02-B71E-4AD5-966E-EB3FC08CAF87}" type="slidenum">
              <a:rPr lang="fr-FR" smtClean="0"/>
              <a:t>‹N°›</a:t>
            </a:fld>
            <a:endParaRPr lang="fr-FR"/>
          </a:p>
        </p:txBody>
      </p:sp>
    </p:spTree>
    <p:extLst>
      <p:ext uri="{BB962C8B-B14F-4D97-AF65-F5344CB8AC3E}">
        <p14:creationId xmlns:p14="http://schemas.microsoft.com/office/powerpoint/2010/main" val="983300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F58A7EF-5332-4B18-B0AB-2A16971A8DF2}"/>
              </a:ext>
            </a:extLst>
          </p:cNvPr>
          <p:cNvSpPr>
            <a:spLocks noGrp="1"/>
          </p:cNvSpPr>
          <p:nvPr>
            <p:ph type="title"/>
          </p:nvPr>
        </p:nvSpPr>
        <p:spPr>
          <a:xfrm>
            <a:off x="1990845" y="353550"/>
            <a:ext cx="9919503" cy="519049"/>
          </a:xfrm>
          <a:prstGeom prst="rect">
            <a:avLst/>
          </a:prstGeom>
        </p:spPr>
        <p:txBody>
          <a:bodyPr vert="horz" lIns="91440" tIns="45720" rIns="91440" bIns="45720" rtlCol="0" anchor="ctr">
            <a:noAutofit/>
          </a:bodyPr>
          <a:lstStyle/>
          <a:p>
            <a:r>
              <a:rPr lang="fr-FR"/>
              <a:t>Modifiez le style du titre</a:t>
            </a:r>
          </a:p>
        </p:txBody>
      </p:sp>
      <p:sp>
        <p:nvSpPr>
          <p:cNvPr id="3" name="Espace réservé du texte 2">
            <a:extLst>
              <a:ext uri="{FF2B5EF4-FFF2-40B4-BE49-F238E27FC236}">
                <a16:creationId xmlns:a16="http://schemas.microsoft.com/office/drawing/2014/main" id="{FBAA54A0-1AB8-4F29-ADDA-2D9193DAEFA0}"/>
              </a:ext>
            </a:extLst>
          </p:cNvPr>
          <p:cNvSpPr>
            <a:spLocks noGrp="1"/>
          </p:cNvSpPr>
          <p:nvPr>
            <p:ph type="body" idx="1"/>
          </p:nvPr>
        </p:nvSpPr>
        <p:spPr>
          <a:xfrm>
            <a:off x="838200" y="1159645"/>
            <a:ext cx="11072148" cy="5060179"/>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D9439BA8-CDEC-4F33-B489-D84FEA2910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C0AF2E-0D77-4246-BFCF-E4306E66ADC6}" type="datetimeFigureOut">
              <a:rPr lang="fr-FR" smtClean="0"/>
              <a:t>25/01/2023</a:t>
            </a:fld>
            <a:endParaRPr lang="fr-FR"/>
          </a:p>
        </p:txBody>
      </p:sp>
      <p:sp>
        <p:nvSpPr>
          <p:cNvPr id="5" name="Espace réservé du pied de page 4">
            <a:extLst>
              <a:ext uri="{FF2B5EF4-FFF2-40B4-BE49-F238E27FC236}">
                <a16:creationId xmlns:a16="http://schemas.microsoft.com/office/drawing/2014/main" id="{75DE8838-0E7C-4996-95C7-75BE83957DBE}"/>
              </a:ext>
            </a:extLst>
          </p:cNvPr>
          <p:cNvSpPr>
            <a:spLocks noGrp="1"/>
          </p:cNvSpPr>
          <p:nvPr>
            <p:ph type="ftr" sz="quarter" idx="3"/>
          </p:nvPr>
        </p:nvSpPr>
        <p:spPr>
          <a:xfrm>
            <a:off x="4038600" y="6356350"/>
            <a:ext cx="480445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6357C49C-7E60-4097-B7C6-C03B27E13FF2}"/>
              </a:ext>
            </a:extLst>
          </p:cNvPr>
          <p:cNvSpPr>
            <a:spLocks noGrp="1"/>
          </p:cNvSpPr>
          <p:nvPr>
            <p:ph type="sldNum" sz="quarter" idx="4"/>
          </p:nvPr>
        </p:nvSpPr>
        <p:spPr>
          <a:xfrm>
            <a:off x="916714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459F02-B71E-4AD5-966E-EB3FC08CAF87}" type="slidenum">
              <a:rPr lang="fr-FR" smtClean="0"/>
              <a:t>‹N°›</a:t>
            </a:fld>
            <a:endParaRPr lang="fr-FR"/>
          </a:p>
        </p:txBody>
      </p:sp>
      <p:pic>
        <p:nvPicPr>
          <p:cNvPr id="8" name="Picture 66">
            <a:extLst>
              <a:ext uri="{FF2B5EF4-FFF2-40B4-BE49-F238E27FC236}">
                <a16:creationId xmlns:a16="http://schemas.microsoft.com/office/drawing/2014/main" id="{3EBF167A-2224-48F2-A0E6-20447A829A25}"/>
              </a:ext>
            </a:extLst>
          </p:cNvPr>
          <p:cNvPicPr/>
          <p:nvPr userDrawn="1"/>
        </p:nvPicPr>
        <p:blipFill>
          <a:blip r:embed="rId13" cstate="hqprint">
            <a:extLst>
              <a:ext uri="{28A0092B-C50C-407E-A947-70E740481C1C}">
                <a14:useLocalDpi xmlns:a14="http://schemas.microsoft.com/office/drawing/2010/main" val="0"/>
              </a:ext>
            </a:extLst>
          </a:blip>
          <a:srcRect/>
          <a:stretch>
            <a:fillRect/>
          </a:stretch>
        </p:blipFill>
        <p:spPr bwMode="auto">
          <a:xfrm>
            <a:off x="66675" y="-6096"/>
            <a:ext cx="1743075" cy="8902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9" name="Connecteur droit 8">
            <a:extLst>
              <a:ext uri="{FF2B5EF4-FFF2-40B4-BE49-F238E27FC236}">
                <a16:creationId xmlns:a16="http://schemas.microsoft.com/office/drawing/2014/main" id="{AD241E3A-CDC4-42C9-8E02-22AB11167AE0}"/>
              </a:ext>
            </a:extLst>
          </p:cNvPr>
          <p:cNvCxnSpPr>
            <a:cxnSpLocks/>
          </p:cNvCxnSpPr>
          <p:nvPr userDrawn="1"/>
        </p:nvCxnSpPr>
        <p:spPr>
          <a:xfrm>
            <a:off x="44958" y="884174"/>
            <a:ext cx="11811000" cy="0"/>
          </a:xfrm>
          <a:prstGeom prst="line">
            <a:avLst/>
          </a:prstGeom>
        </p:spPr>
        <p:style>
          <a:lnRef idx="1">
            <a:schemeClr val="accent2"/>
          </a:lnRef>
          <a:fillRef idx="0">
            <a:schemeClr val="accent2"/>
          </a:fillRef>
          <a:effectRef idx="0">
            <a:schemeClr val="accent2"/>
          </a:effectRef>
          <a:fontRef idx="minor">
            <a:schemeClr val="tx1"/>
          </a:fontRef>
        </p:style>
      </p:cxnSp>
      <p:pic>
        <p:nvPicPr>
          <p:cNvPr id="11" name="Image 10">
            <a:extLst>
              <a:ext uri="{FF2B5EF4-FFF2-40B4-BE49-F238E27FC236}">
                <a16:creationId xmlns:a16="http://schemas.microsoft.com/office/drawing/2014/main" id="{4FF4784F-1A05-457E-8E1E-7741BCDFA338}"/>
              </a:ext>
            </a:extLst>
          </p:cNvPr>
          <p:cNvPicPr>
            <a:picLocks noChangeAspect="1"/>
          </p:cNvPicPr>
          <p:nvPr userDrawn="1"/>
        </p:nvPicPr>
        <p:blipFill>
          <a:blip r:embed="rId14"/>
          <a:stretch>
            <a:fillRect/>
          </a:stretch>
        </p:blipFill>
        <p:spPr>
          <a:xfrm>
            <a:off x="0" y="6080878"/>
            <a:ext cx="941965" cy="777121"/>
          </a:xfrm>
          <a:prstGeom prst="rect">
            <a:avLst/>
          </a:prstGeom>
        </p:spPr>
      </p:pic>
    </p:spTree>
    <p:extLst>
      <p:ext uri="{BB962C8B-B14F-4D97-AF65-F5344CB8AC3E}">
        <p14:creationId xmlns:p14="http://schemas.microsoft.com/office/powerpoint/2010/main" val="1843898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600" kern="1200">
          <a:solidFill>
            <a:srgbClr val="FF6F2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image" Target="../media/image14.png"/><Relationship Id="rId21" Type="http://schemas.openxmlformats.org/officeDocument/2006/relationships/image" Target="../media/image32.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svg"/><Relationship Id="rId15" Type="http://schemas.openxmlformats.org/officeDocument/2006/relationships/image" Target="../media/image26.svg"/><Relationship Id="rId23" Type="http://schemas.openxmlformats.org/officeDocument/2006/relationships/image" Target="../media/image34.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9.png"/><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jp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4.png"/><Relationship Id="rId7"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52.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hyperlink" Target="https://serenicity.fr/" TargetMode="Externa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hiscox.fr/calculateur-exposition-cyber-risques/" TargetMode="External"/><Relationship Id="rId1" Type="http://schemas.openxmlformats.org/officeDocument/2006/relationships/slideLayout" Target="../slideLayouts/slideLayout2.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dessin, ordinateur&#10;&#10;Description générée automatiquement">
            <a:extLst>
              <a:ext uri="{FF2B5EF4-FFF2-40B4-BE49-F238E27FC236}">
                <a16:creationId xmlns:a16="http://schemas.microsoft.com/office/drawing/2014/main" id="{2A768190-8B98-402A-A217-8B29CDDDA341}"/>
              </a:ext>
            </a:extLst>
          </p:cNvPr>
          <p:cNvPicPr>
            <a:picLocks noChangeAspect="1"/>
          </p:cNvPicPr>
          <p:nvPr/>
        </p:nvPicPr>
        <p:blipFill rotWithShape="1">
          <a:blip r:embed="rId2">
            <a:extLst>
              <a:ext uri="{28A0092B-C50C-407E-A947-70E740481C1C}">
                <a14:useLocalDpi xmlns:a14="http://schemas.microsoft.com/office/drawing/2010/main" val="0"/>
              </a:ext>
            </a:extLst>
          </a:blip>
          <a:srcRect t="23887"/>
          <a:stretch/>
        </p:blipFill>
        <p:spPr>
          <a:xfrm>
            <a:off x="0" y="0"/>
            <a:ext cx="12192000" cy="3001391"/>
          </a:xfrm>
          <a:prstGeom prst="rect">
            <a:avLst/>
          </a:prstGeom>
        </p:spPr>
      </p:pic>
      <p:sp>
        <p:nvSpPr>
          <p:cNvPr id="5" name="Google Shape;24;p1">
            <a:extLst>
              <a:ext uri="{FF2B5EF4-FFF2-40B4-BE49-F238E27FC236}">
                <a16:creationId xmlns:a16="http://schemas.microsoft.com/office/drawing/2014/main" id="{8A34371A-F9F2-41CD-B995-B4FB86DC8983}"/>
              </a:ext>
            </a:extLst>
          </p:cNvPr>
          <p:cNvSpPr txBox="1"/>
          <p:nvPr/>
        </p:nvSpPr>
        <p:spPr>
          <a:xfrm>
            <a:off x="1350135" y="3911367"/>
            <a:ext cx="9446100" cy="461624"/>
          </a:xfrm>
          <a:prstGeom prst="rect">
            <a:avLst/>
          </a:prstGeom>
          <a:noFill/>
          <a:ln>
            <a:noFill/>
          </a:ln>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fr-FR" sz="2400" dirty="0">
                <a:solidFill>
                  <a:srgbClr val="FF6F23"/>
                </a:solidFill>
                <a:latin typeface="Emy Slab Alt Black" panose="00000A00000000000000" pitchFamily="2" charset="0"/>
                <a:ea typeface="Roboto"/>
                <a:cs typeface="Roboto"/>
                <a:sym typeface="Roboto"/>
              </a:rPr>
              <a:t>PROTÉGER ENSEMBLE À L'ÈRE NUMÉRIQUE</a:t>
            </a:r>
            <a:endParaRPr sz="2400" dirty="0">
              <a:solidFill>
                <a:srgbClr val="FF6F23"/>
              </a:solidFill>
              <a:latin typeface="Emy Slab Alt Black" panose="00000A00000000000000" pitchFamily="2" charset="0"/>
              <a:ea typeface="Roboto"/>
              <a:cs typeface="Roboto"/>
              <a:sym typeface="Roboto"/>
            </a:endParaRPr>
          </a:p>
        </p:txBody>
      </p:sp>
      <p:sp>
        <p:nvSpPr>
          <p:cNvPr id="6" name="Google Shape;26;p1">
            <a:extLst>
              <a:ext uri="{FF2B5EF4-FFF2-40B4-BE49-F238E27FC236}">
                <a16:creationId xmlns:a16="http://schemas.microsoft.com/office/drawing/2014/main" id="{3C557286-DD52-444D-AEFF-7C7134250327}"/>
              </a:ext>
            </a:extLst>
          </p:cNvPr>
          <p:cNvSpPr txBox="1"/>
          <p:nvPr/>
        </p:nvSpPr>
        <p:spPr>
          <a:xfrm>
            <a:off x="4746015" y="6025060"/>
            <a:ext cx="2728222" cy="74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2000" dirty="0">
                <a:solidFill>
                  <a:srgbClr val="1F1F53"/>
                </a:solidFill>
                <a:latin typeface="Emy Slab Alt"/>
                <a:ea typeface="Roboto"/>
                <a:cs typeface="Roboto"/>
                <a:sym typeface="Roboto"/>
              </a:rPr>
              <a:t>serenicity.fr</a:t>
            </a:r>
            <a:endParaRPr sz="2000" dirty="0">
              <a:solidFill>
                <a:srgbClr val="1F1F53"/>
              </a:solidFill>
              <a:latin typeface="Emy Slab Alt"/>
              <a:ea typeface="Roboto"/>
              <a:cs typeface="Roboto"/>
              <a:sym typeface="Roboto"/>
            </a:endParaRPr>
          </a:p>
        </p:txBody>
      </p:sp>
      <p:pic>
        <p:nvPicPr>
          <p:cNvPr id="7" name="Image 6">
            <a:extLst>
              <a:ext uri="{FF2B5EF4-FFF2-40B4-BE49-F238E27FC236}">
                <a16:creationId xmlns:a16="http://schemas.microsoft.com/office/drawing/2014/main" id="{8B0B7A08-AC39-43E6-8574-2C58F91865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4209" y="1344161"/>
            <a:ext cx="5217952" cy="2659416"/>
          </a:xfrm>
          <a:prstGeom prst="rect">
            <a:avLst/>
          </a:prstGeom>
        </p:spPr>
      </p:pic>
      <p:pic>
        <p:nvPicPr>
          <p:cNvPr id="8" name="Image 7" descr="Une image contenant jouet&#10;&#10;Description générée automatiquement">
            <a:extLst>
              <a:ext uri="{FF2B5EF4-FFF2-40B4-BE49-F238E27FC236}">
                <a16:creationId xmlns:a16="http://schemas.microsoft.com/office/drawing/2014/main" id="{98E048CE-772E-4924-93DF-32698E24A6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6543" y="3366228"/>
            <a:ext cx="3846365" cy="3846365"/>
          </a:xfrm>
          <a:prstGeom prst="rect">
            <a:avLst/>
          </a:prstGeom>
        </p:spPr>
      </p:pic>
      <p:pic>
        <p:nvPicPr>
          <p:cNvPr id="9" name="Image 8" descr="Une image contenant signe, lumière, alimentation&#10;&#10;Description générée automatiquement">
            <a:extLst>
              <a:ext uri="{FF2B5EF4-FFF2-40B4-BE49-F238E27FC236}">
                <a16:creationId xmlns:a16="http://schemas.microsoft.com/office/drawing/2014/main" id="{F0D5C55E-8B0B-4EA4-8844-C11EAB056F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366228"/>
            <a:ext cx="3762613" cy="3762613"/>
          </a:xfrm>
          <a:prstGeom prst="rect">
            <a:avLst/>
          </a:prstGeom>
        </p:spPr>
      </p:pic>
      <p:sp>
        <p:nvSpPr>
          <p:cNvPr id="10" name="ZoneTexte 1">
            <a:extLst>
              <a:ext uri="{FF2B5EF4-FFF2-40B4-BE49-F238E27FC236}">
                <a16:creationId xmlns:a16="http://schemas.microsoft.com/office/drawing/2014/main" id="{11165BA9-E76E-4891-BF83-B4BE77C8E1FC}"/>
              </a:ext>
            </a:extLst>
          </p:cNvPr>
          <p:cNvSpPr txBox="1"/>
          <p:nvPr/>
        </p:nvSpPr>
        <p:spPr>
          <a:xfrm>
            <a:off x="4817472" y="5381584"/>
            <a:ext cx="2511425" cy="369332"/>
          </a:xfrm>
          <a:prstGeom prst="rect">
            <a:avLst/>
          </a:prstGeom>
          <a:noFill/>
        </p:spPr>
        <p:txBody>
          <a:bodyPr wrap="square" lIns="91440" tIns="45720" rIns="91440" bIns="45720" rtlCol="0" anchor="t">
            <a:spAutoFit/>
          </a:bodyPr>
          <a:lstStyle/>
          <a:p>
            <a:pPr algn="ctr"/>
            <a:fld id="{6BEC4F29-B688-452E-B152-D30F0EEC53E4}" type="datetime2">
              <a:rPr lang="fr-FR" smtClean="0">
                <a:solidFill>
                  <a:srgbClr val="1F1F53"/>
                </a:solidFill>
                <a:latin typeface="CorporativeSansRd"/>
                <a:ea typeface="Roboto"/>
              </a:rPr>
              <a:t>mercredi 25 janvier 2023</a:t>
            </a:fld>
            <a:endParaRPr lang="fr-FR" dirty="0">
              <a:solidFill>
                <a:srgbClr val="1F1F53"/>
              </a:solidFill>
              <a:latin typeface="CorporativeSansRd" panose="00000500000000000000" pitchFamily="50" charset="0"/>
              <a:ea typeface="Roboto" panose="020B0604020202020204" charset="0"/>
            </a:endParaRPr>
          </a:p>
        </p:txBody>
      </p:sp>
    </p:spTree>
    <p:extLst>
      <p:ext uri="{BB962C8B-B14F-4D97-AF65-F5344CB8AC3E}">
        <p14:creationId xmlns:p14="http://schemas.microsoft.com/office/powerpoint/2010/main" val="1983656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0D9AC680-B519-431E-9542-015EC1E7E10A}"/>
              </a:ext>
            </a:extLst>
          </p:cNvPr>
          <p:cNvGrpSpPr/>
          <p:nvPr/>
        </p:nvGrpSpPr>
        <p:grpSpPr>
          <a:xfrm>
            <a:off x="658081" y="2492519"/>
            <a:ext cx="2093064" cy="1694934"/>
            <a:chOff x="2099255" y="80204"/>
            <a:chExt cx="2093064" cy="1694934"/>
          </a:xfrm>
        </p:grpSpPr>
        <p:pic>
          <p:nvPicPr>
            <p:cNvPr id="14" name="Image 13" descr="Une image contenant signe, arrêt, assis, horloge&#10;&#10;Description générée automatiquement">
              <a:extLst>
                <a:ext uri="{FF2B5EF4-FFF2-40B4-BE49-F238E27FC236}">
                  <a16:creationId xmlns:a16="http://schemas.microsoft.com/office/drawing/2014/main" id="{1A3B9AF5-E14B-4DE0-83ED-CA4F6588BCF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2676" b="30766"/>
            <a:stretch/>
          </p:blipFill>
          <p:spPr>
            <a:xfrm>
              <a:off x="2099255" y="80204"/>
              <a:ext cx="2093064" cy="1413049"/>
            </a:xfrm>
            <a:prstGeom prst="rect">
              <a:avLst/>
            </a:prstGeom>
          </p:spPr>
        </p:pic>
        <p:sp>
          <p:nvSpPr>
            <p:cNvPr id="16" name="ZoneTexte 15">
              <a:extLst>
                <a:ext uri="{FF2B5EF4-FFF2-40B4-BE49-F238E27FC236}">
                  <a16:creationId xmlns:a16="http://schemas.microsoft.com/office/drawing/2014/main" id="{1919804B-62A6-4CFE-B3CE-6FCE1AFAB30B}"/>
                </a:ext>
              </a:extLst>
            </p:cNvPr>
            <p:cNvSpPr txBox="1"/>
            <p:nvPr/>
          </p:nvSpPr>
          <p:spPr>
            <a:xfrm>
              <a:off x="2248177" y="1251918"/>
              <a:ext cx="1809989" cy="523220"/>
            </a:xfrm>
            <a:prstGeom prst="rect">
              <a:avLst/>
            </a:prstGeom>
            <a:noFill/>
          </p:spPr>
          <p:txBody>
            <a:bodyPr wrap="square">
              <a:spAutoFit/>
            </a:bodyPr>
            <a:lstStyle/>
            <a:p>
              <a:pPr algn="ctr"/>
              <a:r>
                <a:rPr lang="fr-FR" sz="2800" b="1" spc="5" dirty="0">
                  <a:solidFill>
                    <a:srgbClr val="09193B"/>
                  </a:solidFill>
                  <a:latin typeface="CorporativeSansRd" panose="00000500000000000000" pitchFamily="50" charset="0"/>
                  <a:cs typeface="Roboto"/>
                </a:rPr>
                <a:t>DETOXIO</a:t>
              </a:r>
              <a:endParaRPr lang="fr-FR" sz="1600" b="1" dirty="0">
                <a:latin typeface="CorporativeSansRd" panose="00000500000000000000" pitchFamily="50" charset="0"/>
              </a:endParaRPr>
            </a:p>
          </p:txBody>
        </p:sp>
      </p:grpSp>
      <p:cxnSp>
        <p:nvCxnSpPr>
          <p:cNvPr id="6" name="Connecteur droit 5">
            <a:extLst>
              <a:ext uri="{FF2B5EF4-FFF2-40B4-BE49-F238E27FC236}">
                <a16:creationId xmlns:a16="http://schemas.microsoft.com/office/drawing/2014/main" id="{1489E36F-17D6-426E-86B7-6789AAB8551E}"/>
              </a:ext>
            </a:extLst>
          </p:cNvPr>
          <p:cNvCxnSpPr/>
          <p:nvPr/>
        </p:nvCxnSpPr>
        <p:spPr>
          <a:xfrm>
            <a:off x="1709530" y="4313583"/>
            <a:ext cx="0" cy="1212574"/>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cxnSp>
        <p:nvCxnSpPr>
          <p:cNvPr id="20" name="Connecteur droit 19">
            <a:extLst>
              <a:ext uri="{FF2B5EF4-FFF2-40B4-BE49-F238E27FC236}">
                <a16:creationId xmlns:a16="http://schemas.microsoft.com/office/drawing/2014/main" id="{BFEF73DE-A363-4D68-93FF-ED4CF49D6070}"/>
              </a:ext>
            </a:extLst>
          </p:cNvPr>
          <p:cNvCxnSpPr>
            <a:cxnSpLocks/>
          </p:cNvCxnSpPr>
          <p:nvPr/>
        </p:nvCxnSpPr>
        <p:spPr>
          <a:xfrm>
            <a:off x="1711998" y="5516218"/>
            <a:ext cx="574235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8" name="Titre 1">
            <a:extLst>
              <a:ext uri="{FF2B5EF4-FFF2-40B4-BE49-F238E27FC236}">
                <a16:creationId xmlns:a16="http://schemas.microsoft.com/office/drawing/2014/main" id="{73AA6DA2-E6DF-48A0-B28F-4596A998FF49}"/>
              </a:ext>
            </a:extLst>
          </p:cNvPr>
          <p:cNvSpPr>
            <a:spLocks noGrp="1"/>
          </p:cNvSpPr>
          <p:nvPr>
            <p:ph type="title"/>
          </p:nvPr>
        </p:nvSpPr>
        <p:spPr>
          <a:xfrm>
            <a:off x="1990845" y="353550"/>
            <a:ext cx="9919503" cy="519049"/>
          </a:xfrm>
        </p:spPr>
        <p:txBody>
          <a:bodyPr/>
          <a:lstStyle/>
          <a:p>
            <a:r>
              <a:rPr lang="fr-FR" dirty="0">
                <a:latin typeface="Emy Slab Alt"/>
              </a:rPr>
              <a:t>DETOXIO</a:t>
            </a:r>
            <a:r>
              <a:rPr lang="fr-FR" sz="3600" baseline="30000" dirty="0"/>
              <a:t>TM</a:t>
            </a:r>
            <a:endParaRPr lang="fr-FR" dirty="0">
              <a:latin typeface="Emy Slab Alt"/>
            </a:endParaRPr>
          </a:p>
        </p:txBody>
      </p:sp>
      <p:grpSp>
        <p:nvGrpSpPr>
          <p:cNvPr id="9" name="Groupe 8">
            <a:extLst>
              <a:ext uri="{FF2B5EF4-FFF2-40B4-BE49-F238E27FC236}">
                <a16:creationId xmlns:a16="http://schemas.microsoft.com/office/drawing/2014/main" id="{0E717757-EB14-4AFE-AE00-70953BB86C55}"/>
              </a:ext>
            </a:extLst>
          </p:cNvPr>
          <p:cNvGrpSpPr>
            <a:grpSpLocks noChangeAspect="1"/>
          </p:cNvGrpSpPr>
          <p:nvPr/>
        </p:nvGrpSpPr>
        <p:grpSpPr>
          <a:xfrm>
            <a:off x="3856976" y="-1011775"/>
            <a:ext cx="7393869" cy="9024543"/>
            <a:chOff x="4071617" y="797332"/>
            <a:chExt cx="5618807" cy="6858000"/>
          </a:xfrm>
        </p:grpSpPr>
        <p:pic>
          <p:nvPicPr>
            <p:cNvPr id="10" name="Image 9" descr="Une image contenant équipement électronique&#10;&#10;Description générée automatiquement">
              <a:extLst>
                <a:ext uri="{FF2B5EF4-FFF2-40B4-BE49-F238E27FC236}">
                  <a16:creationId xmlns:a16="http://schemas.microsoft.com/office/drawing/2014/main" id="{46985FA1-41F0-4A12-9903-B9C68E69978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8" b="89972" l="8131" r="89984">
                          <a14:foregroundMark x1="8131" y1="45127" x2="8131" y2="45127"/>
                          <a14:foregroundMark x1="8724" y1="40315" x2="8293" y2="48281"/>
                          <a14:foregroundMark x1="8293" y1="48281" x2="23048" y2="71452"/>
                          <a14:foregroundMark x1="51319" y1="69996" x2="69844" y2="63971"/>
                          <a14:foregroundMark x1="53958" y1="69632" x2="66667" y2="65224"/>
                          <a14:foregroundMark x1="71836" y1="63405" x2="82822" y2="59725"/>
                          <a14:backgroundMark x1="29187" y1="78569" x2="80452" y2="61666"/>
                          <a14:backgroundMark x1="73021" y1="64011" x2="85460" y2="59806"/>
                        </a14:backgroundRemoval>
                      </a14:imgEffect>
                    </a14:imgLayer>
                  </a14:imgProps>
                </a:ext>
                <a:ext uri="{28A0092B-C50C-407E-A947-70E740481C1C}">
                  <a14:useLocalDpi xmlns:a14="http://schemas.microsoft.com/office/drawing/2010/main" val="0"/>
                </a:ext>
              </a:extLst>
            </a:blip>
            <a:stretch>
              <a:fillRect/>
            </a:stretch>
          </p:blipFill>
          <p:spPr>
            <a:xfrm>
              <a:off x="4071617" y="797332"/>
              <a:ext cx="5149433" cy="6858000"/>
            </a:xfrm>
            <a:prstGeom prst="rect">
              <a:avLst/>
            </a:prstGeom>
          </p:spPr>
        </p:pic>
        <p:sp>
          <p:nvSpPr>
            <p:cNvPr id="11" name="Rectangle 10">
              <a:extLst>
                <a:ext uri="{FF2B5EF4-FFF2-40B4-BE49-F238E27FC236}">
                  <a16:creationId xmlns:a16="http://schemas.microsoft.com/office/drawing/2014/main" id="{E023CC8C-FCA8-4175-9779-56B91E79BCAF}"/>
                </a:ext>
              </a:extLst>
            </p:cNvPr>
            <p:cNvSpPr/>
            <p:nvPr/>
          </p:nvSpPr>
          <p:spPr>
            <a:xfrm rot="20163980">
              <a:off x="4796701" y="5434858"/>
              <a:ext cx="4893723" cy="364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4" name="Image 3">
            <a:extLst>
              <a:ext uri="{FF2B5EF4-FFF2-40B4-BE49-F238E27FC236}">
                <a16:creationId xmlns:a16="http://schemas.microsoft.com/office/drawing/2014/main" id="{3F2AF578-BC14-4B03-97B1-54ADF4307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2734" y="1188279"/>
            <a:ext cx="1864519" cy="1864519"/>
          </a:xfrm>
          <a:prstGeom prst="rect">
            <a:avLst/>
          </a:prstGeom>
        </p:spPr>
      </p:pic>
      <p:pic>
        <p:nvPicPr>
          <p:cNvPr id="7" name="Image 6">
            <a:extLst>
              <a:ext uri="{FF2B5EF4-FFF2-40B4-BE49-F238E27FC236}">
                <a16:creationId xmlns:a16="http://schemas.microsoft.com/office/drawing/2014/main" id="{6871D8E4-4F52-4F36-BD0B-A876FA69E6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2734" y="4313583"/>
            <a:ext cx="1856232" cy="1864519"/>
          </a:xfrm>
          <a:prstGeom prst="rect">
            <a:avLst/>
          </a:prstGeom>
        </p:spPr>
      </p:pic>
    </p:spTree>
    <p:extLst>
      <p:ext uri="{BB962C8B-B14F-4D97-AF65-F5344CB8AC3E}">
        <p14:creationId xmlns:p14="http://schemas.microsoft.com/office/powerpoint/2010/main" val="377516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Groupe 95">
            <a:extLst>
              <a:ext uri="{FF2B5EF4-FFF2-40B4-BE49-F238E27FC236}">
                <a16:creationId xmlns:a16="http://schemas.microsoft.com/office/drawing/2014/main" id="{D7ADD938-FA27-4A5F-950D-E45ABBC86F71}"/>
              </a:ext>
            </a:extLst>
          </p:cNvPr>
          <p:cNvGrpSpPr/>
          <p:nvPr/>
        </p:nvGrpSpPr>
        <p:grpSpPr>
          <a:xfrm>
            <a:off x="4345257" y="2080869"/>
            <a:ext cx="7037937" cy="2634781"/>
            <a:chOff x="4304086" y="2313174"/>
            <a:chExt cx="5879098" cy="2180476"/>
          </a:xfrm>
        </p:grpSpPr>
        <p:pic>
          <p:nvPicPr>
            <p:cNvPr id="97" name="Image 96" descr="Une image contenant sombre, assis, ordinateur, avant&#10;&#10;Description générée automatiquement">
              <a:extLst>
                <a:ext uri="{FF2B5EF4-FFF2-40B4-BE49-F238E27FC236}">
                  <a16:creationId xmlns:a16="http://schemas.microsoft.com/office/drawing/2014/main" id="{DCAB47F6-D8BA-4C00-9740-0DF5AC550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4086" y="2313174"/>
              <a:ext cx="5879098" cy="2180476"/>
            </a:xfrm>
            <a:prstGeom prst="rect">
              <a:avLst/>
            </a:prstGeom>
          </p:spPr>
        </p:pic>
        <p:pic>
          <p:nvPicPr>
            <p:cNvPr id="98" name="Image 97">
              <a:extLst>
                <a:ext uri="{FF2B5EF4-FFF2-40B4-BE49-F238E27FC236}">
                  <a16:creationId xmlns:a16="http://schemas.microsoft.com/office/drawing/2014/main" id="{7B8CDEFE-6EE6-419A-93F6-AB09681F7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0750" y="2886361"/>
              <a:ext cx="717228" cy="637889"/>
            </a:xfrm>
            <a:prstGeom prst="rect">
              <a:avLst/>
            </a:prstGeom>
          </p:spPr>
        </p:pic>
        <p:pic>
          <p:nvPicPr>
            <p:cNvPr id="99" name="Graphique 14">
              <a:extLst>
                <a:ext uri="{FF2B5EF4-FFF2-40B4-BE49-F238E27FC236}">
                  <a16:creationId xmlns:a16="http://schemas.microsoft.com/office/drawing/2014/main" id="{ABC52574-2390-4F1A-AF3B-90084D17A1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94326" y="3029669"/>
              <a:ext cx="717228" cy="239076"/>
            </a:xfrm>
            <a:prstGeom prst="rect">
              <a:avLst/>
            </a:prstGeom>
          </p:spPr>
        </p:pic>
        <p:pic>
          <p:nvPicPr>
            <p:cNvPr id="100" name="Graphique 15">
              <a:extLst>
                <a:ext uri="{FF2B5EF4-FFF2-40B4-BE49-F238E27FC236}">
                  <a16:creationId xmlns:a16="http://schemas.microsoft.com/office/drawing/2014/main" id="{056CB194-57D5-4767-9805-42CFAA77E6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99612" y="3232529"/>
              <a:ext cx="1180968" cy="330671"/>
            </a:xfrm>
            <a:prstGeom prst="rect">
              <a:avLst/>
            </a:prstGeom>
          </p:spPr>
        </p:pic>
        <p:pic>
          <p:nvPicPr>
            <p:cNvPr id="101" name="Image 100" descr="Une image contenant horloge&#10;&#10;Description générée automatiquement">
              <a:extLst>
                <a:ext uri="{FF2B5EF4-FFF2-40B4-BE49-F238E27FC236}">
                  <a16:creationId xmlns:a16="http://schemas.microsoft.com/office/drawing/2014/main" id="{5270DAFA-6A61-4600-8A99-B0A2EFDF79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0096" y="2959981"/>
              <a:ext cx="371082" cy="315697"/>
            </a:xfrm>
            <a:prstGeom prst="rect">
              <a:avLst/>
            </a:prstGeom>
          </p:spPr>
        </p:pic>
        <p:pic>
          <p:nvPicPr>
            <p:cNvPr id="102" name="Image 101">
              <a:extLst>
                <a:ext uri="{FF2B5EF4-FFF2-40B4-BE49-F238E27FC236}">
                  <a16:creationId xmlns:a16="http://schemas.microsoft.com/office/drawing/2014/main" id="{D21FDFAE-0D1D-4E5D-9487-5525B9AA55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94414" y="3233471"/>
              <a:ext cx="376621" cy="315697"/>
            </a:xfrm>
            <a:prstGeom prst="rect">
              <a:avLst/>
            </a:prstGeom>
          </p:spPr>
        </p:pic>
        <p:pic>
          <p:nvPicPr>
            <p:cNvPr id="103" name="Image 102">
              <a:extLst>
                <a:ext uri="{FF2B5EF4-FFF2-40B4-BE49-F238E27FC236}">
                  <a16:creationId xmlns:a16="http://schemas.microsoft.com/office/drawing/2014/main" id="{3236A140-D61D-414F-BF0A-DA1B8364A7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87128" y="3410417"/>
              <a:ext cx="377017" cy="320746"/>
            </a:xfrm>
            <a:prstGeom prst="rect">
              <a:avLst/>
            </a:prstGeom>
          </p:spPr>
        </p:pic>
        <p:pic>
          <p:nvPicPr>
            <p:cNvPr id="104" name="Image 103" descr="Une image contenant signe, arrêt, assis, horloge&#10;&#10;Description générée automatiquement">
              <a:extLst>
                <a:ext uri="{FF2B5EF4-FFF2-40B4-BE49-F238E27FC236}">
                  <a16:creationId xmlns:a16="http://schemas.microsoft.com/office/drawing/2014/main" id="{B67CB39A-0AAF-4BBF-90E2-A1FA4151306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859886" y="3032393"/>
              <a:ext cx="973516" cy="968107"/>
            </a:xfrm>
            <a:prstGeom prst="rect">
              <a:avLst/>
            </a:prstGeom>
          </p:spPr>
        </p:pic>
      </p:grpSp>
      <p:sp>
        <p:nvSpPr>
          <p:cNvPr id="2" name="Titre 1">
            <a:extLst>
              <a:ext uri="{FF2B5EF4-FFF2-40B4-BE49-F238E27FC236}">
                <a16:creationId xmlns:a16="http://schemas.microsoft.com/office/drawing/2014/main" id="{52CB6743-F8E5-41B3-83CA-EEA9DEE439B6}"/>
              </a:ext>
            </a:extLst>
          </p:cNvPr>
          <p:cNvSpPr>
            <a:spLocks noGrp="1"/>
          </p:cNvSpPr>
          <p:nvPr>
            <p:ph type="title"/>
          </p:nvPr>
        </p:nvSpPr>
        <p:spPr/>
        <p:txBody>
          <a:bodyPr/>
          <a:lstStyle/>
          <a:p>
            <a:r>
              <a:rPr lang="fr-FR" dirty="0">
                <a:latin typeface="Emy Slab Alt"/>
              </a:rPr>
              <a:t>DETOXIO</a:t>
            </a:r>
            <a:r>
              <a:rPr lang="fr-FR" sz="2400" baseline="30000" dirty="0">
                <a:latin typeface="Emy Slab Alt"/>
              </a:rPr>
              <a:t>TM</a:t>
            </a:r>
            <a:r>
              <a:rPr lang="fr-FR" baseline="30000" dirty="0">
                <a:latin typeface="Emy Slab Alt"/>
              </a:rPr>
              <a:t> </a:t>
            </a:r>
            <a:r>
              <a:rPr lang="fr-FR" dirty="0">
                <a:latin typeface="Emy Slab Alt"/>
              </a:rPr>
              <a:t>: analyse et remédiation</a:t>
            </a:r>
            <a:endParaRPr lang="fr-FR" baseline="30000" dirty="0">
              <a:latin typeface="Emy Slab Alt"/>
            </a:endParaRPr>
          </a:p>
        </p:txBody>
      </p:sp>
      <p:pic>
        <p:nvPicPr>
          <p:cNvPr id="79" name="Graphique 78">
            <a:extLst>
              <a:ext uri="{FF2B5EF4-FFF2-40B4-BE49-F238E27FC236}">
                <a16:creationId xmlns:a16="http://schemas.microsoft.com/office/drawing/2014/main" id="{82C80A51-A227-456F-807A-6809705BC7A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336154" y="2667552"/>
            <a:ext cx="1226728" cy="1226728"/>
          </a:xfrm>
          <a:prstGeom prst="rect">
            <a:avLst/>
          </a:prstGeom>
        </p:spPr>
      </p:pic>
      <p:cxnSp>
        <p:nvCxnSpPr>
          <p:cNvPr id="81" name="Connecteur droit 80">
            <a:extLst>
              <a:ext uri="{FF2B5EF4-FFF2-40B4-BE49-F238E27FC236}">
                <a16:creationId xmlns:a16="http://schemas.microsoft.com/office/drawing/2014/main" id="{24932A78-7970-400F-A56A-7B7EA7EF6B2A}"/>
              </a:ext>
            </a:extLst>
          </p:cNvPr>
          <p:cNvCxnSpPr>
            <a:cxnSpLocks/>
          </p:cNvCxnSpPr>
          <p:nvPr/>
        </p:nvCxnSpPr>
        <p:spPr>
          <a:xfrm flipV="1">
            <a:off x="3585168" y="3287818"/>
            <a:ext cx="1316086" cy="43500"/>
          </a:xfrm>
          <a:prstGeom prst="line">
            <a:avLst/>
          </a:prstGeom>
          <a:ln w="28575">
            <a:solidFill>
              <a:srgbClr val="FA5919"/>
            </a:solidFill>
            <a:prstDash val="dash"/>
          </a:ln>
        </p:spPr>
        <p:style>
          <a:lnRef idx="1">
            <a:schemeClr val="accent1"/>
          </a:lnRef>
          <a:fillRef idx="0">
            <a:schemeClr val="accent1"/>
          </a:fillRef>
          <a:effectRef idx="0">
            <a:schemeClr val="accent1"/>
          </a:effectRef>
          <a:fontRef idx="minor">
            <a:schemeClr val="tx1"/>
          </a:fontRef>
        </p:style>
      </p:cxnSp>
      <p:grpSp>
        <p:nvGrpSpPr>
          <p:cNvPr id="5" name="Groupe 4">
            <a:extLst>
              <a:ext uri="{FF2B5EF4-FFF2-40B4-BE49-F238E27FC236}">
                <a16:creationId xmlns:a16="http://schemas.microsoft.com/office/drawing/2014/main" id="{FC981463-A6C4-43F9-9263-5F68552E6A38}"/>
              </a:ext>
            </a:extLst>
          </p:cNvPr>
          <p:cNvGrpSpPr/>
          <p:nvPr/>
        </p:nvGrpSpPr>
        <p:grpSpPr>
          <a:xfrm>
            <a:off x="1555309" y="2588841"/>
            <a:ext cx="2076406" cy="1391848"/>
            <a:chOff x="2172068" y="3729851"/>
            <a:chExt cx="1307798" cy="862012"/>
          </a:xfrm>
        </p:grpSpPr>
        <p:pic>
          <p:nvPicPr>
            <p:cNvPr id="80" name="Graphique 79">
              <a:extLst>
                <a:ext uri="{FF2B5EF4-FFF2-40B4-BE49-F238E27FC236}">
                  <a16:creationId xmlns:a16="http://schemas.microsoft.com/office/drawing/2014/main" id="{8860F27E-EF20-4399-8B48-3DF22EF46E8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617855" y="3729851"/>
              <a:ext cx="862011" cy="862012"/>
            </a:xfrm>
            <a:prstGeom prst="rect">
              <a:avLst/>
            </a:prstGeom>
          </p:spPr>
        </p:pic>
        <p:cxnSp>
          <p:nvCxnSpPr>
            <p:cNvPr id="82" name="Connecteur droit 81">
              <a:extLst>
                <a:ext uri="{FF2B5EF4-FFF2-40B4-BE49-F238E27FC236}">
                  <a16:creationId xmlns:a16="http://schemas.microsoft.com/office/drawing/2014/main" id="{A38DDC89-6883-48CF-82C2-0FB2A75C7A51}"/>
                </a:ext>
              </a:extLst>
            </p:cNvPr>
            <p:cNvCxnSpPr>
              <a:cxnSpLocks/>
              <a:endCxn id="80" idx="1"/>
            </p:cNvCxnSpPr>
            <p:nvPr/>
          </p:nvCxnSpPr>
          <p:spPr>
            <a:xfrm>
              <a:off x="2172068" y="4160857"/>
              <a:ext cx="445789" cy="0"/>
            </a:xfrm>
            <a:prstGeom prst="line">
              <a:avLst/>
            </a:prstGeom>
            <a:ln w="28575">
              <a:solidFill>
                <a:srgbClr val="FA5919"/>
              </a:solidFill>
              <a:prstDash val="dash"/>
            </a:ln>
          </p:spPr>
          <p:style>
            <a:lnRef idx="1">
              <a:schemeClr val="accent1"/>
            </a:lnRef>
            <a:fillRef idx="0">
              <a:schemeClr val="accent1"/>
            </a:fillRef>
            <a:effectRef idx="0">
              <a:schemeClr val="accent1"/>
            </a:effectRef>
            <a:fontRef idx="minor">
              <a:schemeClr val="tx1"/>
            </a:fontRef>
          </p:style>
        </p:cxnSp>
      </p:grpSp>
      <p:pic>
        <p:nvPicPr>
          <p:cNvPr id="83" name="Graphique 82">
            <a:extLst>
              <a:ext uri="{FF2B5EF4-FFF2-40B4-BE49-F238E27FC236}">
                <a16:creationId xmlns:a16="http://schemas.microsoft.com/office/drawing/2014/main" id="{FBB80C49-B5D3-4075-8352-358FBE56551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484544" y="5637836"/>
            <a:ext cx="505276" cy="645130"/>
          </a:xfrm>
          <a:prstGeom prst="rect">
            <a:avLst/>
          </a:prstGeom>
        </p:spPr>
      </p:pic>
      <p:cxnSp>
        <p:nvCxnSpPr>
          <p:cNvPr id="85" name="Connecteur droit 84">
            <a:extLst>
              <a:ext uri="{FF2B5EF4-FFF2-40B4-BE49-F238E27FC236}">
                <a16:creationId xmlns:a16="http://schemas.microsoft.com/office/drawing/2014/main" id="{12813FE6-FE19-40E8-97A2-27B6AD126352}"/>
              </a:ext>
            </a:extLst>
          </p:cNvPr>
          <p:cNvCxnSpPr>
            <a:cxnSpLocks/>
          </p:cNvCxnSpPr>
          <p:nvPr/>
        </p:nvCxnSpPr>
        <p:spPr>
          <a:xfrm>
            <a:off x="1392264" y="3837584"/>
            <a:ext cx="1741652" cy="1599260"/>
          </a:xfrm>
          <a:prstGeom prst="line">
            <a:avLst/>
          </a:prstGeom>
          <a:ln w="28575">
            <a:solidFill>
              <a:srgbClr val="082658"/>
            </a:solidFill>
          </a:ln>
        </p:spPr>
        <p:style>
          <a:lnRef idx="1">
            <a:schemeClr val="accent1"/>
          </a:lnRef>
          <a:fillRef idx="0">
            <a:schemeClr val="accent1"/>
          </a:fillRef>
          <a:effectRef idx="0">
            <a:schemeClr val="accent1"/>
          </a:effectRef>
          <a:fontRef idx="minor">
            <a:schemeClr val="tx1"/>
          </a:fontRef>
        </p:style>
      </p:cxnSp>
      <p:sp>
        <p:nvSpPr>
          <p:cNvPr id="89" name="ZoneTexte 88">
            <a:extLst>
              <a:ext uri="{FF2B5EF4-FFF2-40B4-BE49-F238E27FC236}">
                <a16:creationId xmlns:a16="http://schemas.microsoft.com/office/drawing/2014/main" id="{A2E8F5A0-8BA5-4873-9AAB-0C6981F95449}"/>
              </a:ext>
            </a:extLst>
          </p:cNvPr>
          <p:cNvSpPr txBox="1"/>
          <p:nvPr/>
        </p:nvSpPr>
        <p:spPr>
          <a:xfrm>
            <a:off x="4028942" y="5539384"/>
            <a:ext cx="2998874" cy="923330"/>
          </a:xfrm>
          <a:prstGeom prst="rect">
            <a:avLst/>
          </a:prstGeom>
          <a:noFill/>
        </p:spPr>
        <p:txBody>
          <a:bodyPr wrap="square" rtlCol="0">
            <a:spAutoFit/>
          </a:bodyPr>
          <a:lstStyle/>
          <a:p>
            <a:r>
              <a:rPr lang="fr-FR" dirty="0">
                <a:solidFill>
                  <a:srgbClr val="1F1F53"/>
                </a:solidFill>
                <a:latin typeface="CorporativeSansRd" panose="00000500000000000000" pitchFamily="50" charset="0"/>
                <a:ea typeface="Roboto" panose="020B0604020202020204" charset="0"/>
                <a:cs typeface="Arial" panose="020B0604020202020204" pitchFamily="34" charset="0"/>
              </a:rPr>
              <a:t>Bibliothèque </a:t>
            </a:r>
            <a:r>
              <a:rPr lang="fr-FR" dirty="0" err="1">
                <a:solidFill>
                  <a:srgbClr val="1F1F53"/>
                </a:solidFill>
                <a:latin typeface="CorporativeSansRd" panose="00000500000000000000" pitchFamily="50" charset="0"/>
                <a:ea typeface="Roboto" panose="020B0604020202020204" charset="0"/>
                <a:cs typeface="Arial" panose="020B0604020202020204" pitchFamily="34" charset="0"/>
              </a:rPr>
              <a:t>d’ip</a:t>
            </a:r>
            <a:r>
              <a:rPr lang="fr-FR" dirty="0">
                <a:solidFill>
                  <a:srgbClr val="1F1F53"/>
                </a:solidFill>
                <a:latin typeface="CorporativeSansRd" panose="00000500000000000000" pitchFamily="50" charset="0"/>
                <a:ea typeface="Roboto" panose="020B0604020202020204" charset="0"/>
                <a:cs typeface="Arial" panose="020B0604020202020204" pitchFamily="34" charset="0"/>
              </a:rPr>
              <a:t> toxiques partagée en permanence avec la communauté SERENICITY </a:t>
            </a:r>
          </a:p>
        </p:txBody>
      </p:sp>
      <p:sp>
        <p:nvSpPr>
          <p:cNvPr id="91" name="ZoneTexte 90">
            <a:extLst>
              <a:ext uri="{FF2B5EF4-FFF2-40B4-BE49-F238E27FC236}">
                <a16:creationId xmlns:a16="http://schemas.microsoft.com/office/drawing/2014/main" id="{F44FD674-B72C-4A30-9B9F-D4652BEEF7ED}"/>
              </a:ext>
            </a:extLst>
          </p:cNvPr>
          <p:cNvSpPr txBox="1"/>
          <p:nvPr/>
        </p:nvSpPr>
        <p:spPr>
          <a:xfrm>
            <a:off x="8398741" y="6006092"/>
            <a:ext cx="2104388" cy="338554"/>
          </a:xfrm>
          <a:prstGeom prst="rect">
            <a:avLst/>
          </a:prstGeom>
          <a:noFill/>
        </p:spPr>
        <p:txBody>
          <a:bodyPr wrap="square" rtlCol="0">
            <a:spAutoFit/>
          </a:bodyPr>
          <a:lstStyle>
            <a:defPPr>
              <a:defRPr lang="fr-FR"/>
            </a:defPPr>
            <a:lvl1pPr>
              <a:defRPr sz="1200">
                <a:solidFill>
                  <a:srgbClr val="1F1F53"/>
                </a:solidFill>
                <a:latin typeface="CorporativeSansRd" panose="00000500000000000000" pitchFamily="50" charset="0"/>
                <a:ea typeface="Roboto" panose="020B0604020202020204" charset="0"/>
                <a:cs typeface="Arial" panose="020B0604020202020204" pitchFamily="34" charset="0"/>
              </a:defRPr>
            </a:lvl1pPr>
          </a:lstStyle>
          <a:p>
            <a:pPr algn="ctr"/>
            <a:r>
              <a:rPr lang="fr-FR" dirty="0"/>
              <a:t>Outil d’analyse des alertes </a:t>
            </a:r>
          </a:p>
        </p:txBody>
      </p:sp>
      <p:pic>
        <p:nvPicPr>
          <p:cNvPr id="92" name="Image 91" descr="Une image contenant signe, arrêt, trafic, rue&#10;&#10;Description générée automatiquement">
            <a:extLst>
              <a:ext uri="{FF2B5EF4-FFF2-40B4-BE49-F238E27FC236}">
                <a16:creationId xmlns:a16="http://schemas.microsoft.com/office/drawing/2014/main" id="{D8AF3722-7425-4B82-ABA3-4D07F82BECF6}"/>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10312847" y="5623800"/>
            <a:ext cx="959785" cy="754498"/>
          </a:xfrm>
          <a:prstGeom prst="rect">
            <a:avLst/>
          </a:prstGeom>
        </p:spPr>
      </p:pic>
      <p:sp>
        <p:nvSpPr>
          <p:cNvPr id="93" name="object 23">
            <a:extLst>
              <a:ext uri="{FF2B5EF4-FFF2-40B4-BE49-F238E27FC236}">
                <a16:creationId xmlns:a16="http://schemas.microsoft.com/office/drawing/2014/main" id="{BE823D5D-2FC2-40A7-ABEB-9FBBFD355CFD}"/>
              </a:ext>
            </a:extLst>
          </p:cNvPr>
          <p:cNvSpPr/>
          <p:nvPr/>
        </p:nvSpPr>
        <p:spPr>
          <a:xfrm>
            <a:off x="45741" y="2449679"/>
            <a:ext cx="1604574" cy="1588466"/>
          </a:xfrm>
          <a:prstGeom prst="rect">
            <a:avLst/>
          </a:prstGeom>
          <a:blipFill>
            <a:blip r:embed="rId19" cstate="print"/>
            <a:stretch>
              <a:fillRect/>
            </a:stretch>
          </a:blipFill>
        </p:spPr>
        <p:txBody>
          <a:bodyPr wrap="square" lIns="0" tIns="0" rIns="0" bIns="0" rtlCol="0"/>
          <a:lstStyle/>
          <a:p>
            <a:endParaRPr sz="1092"/>
          </a:p>
        </p:txBody>
      </p:sp>
      <p:sp>
        <p:nvSpPr>
          <p:cNvPr id="94" name="object 54">
            <a:extLst>
              <a:ext uri="{FF2B5EF4-FFF2-40B4-BE49-F238E27FC236}">
                <a16:creationId xmlns:a16="http://schemas.microsoft.com/office/drawing/2014/main" id="{5C1A9CED-E214-4EDA-B8C9-E29B35AF1ADE}"/>
              </a:ext>
            </a:extLst>
          </p:cNvPr>
          <p:cNvSpPr txBox="1"/>
          <p:nvPr/>
        </p:nvSpPr>
        <p:spPr>
          <a:xfrm>
            <a:off x="671190" y="1057477"/>
            <a:ext cx="11661860" cy="255554"/>
          </a:xfrm>
          <a:prstGeom prst="rect">
            <a:avLst/>
          </a:prstGeom>
        </p:spPr>
        <p:txBody>
          <a:bodyPr vert="horz" wrap="square" lIns="0" tIns="9242" rIns="0" bIns="0" rtlCol="0">
            <a:spAutoFit/>
          </a:bodyPr>
          <a:lstStyle/>
          <a:p>
            <a:pPr marL="7701">
              <a:spcBef>
                <a:spcPts val="73"/>
              </a:spcBef>
            </a:pPr>
            <a:r>
              <a:rPr lang="fr-FR" sz="1600" b="1" dirty="0">
                <a:solidFill>
                  <a:srgbClr val="1F1F53"/>
                </a:solidFill>
                <a:latin typeface="CorporativeSansRd" panose="00000500000000000000" pitchFamily="50" charset="0"/>
                <a:ea typeface="Roboto" panose="020B0604020202020204" charset="0"/>
                <a:cs typeface="Arial" panose="020B0604020202020204" pitchFamily="34" charset="0"/>
              </a:rPr>
              <a:t>DETOXIO™</a:t>
            </a:r>
            <a:r>
              <a:rPr lang="fr-FR" sz="1600" dirty="0">
                <a:solidFill>
                  <a:srgbClr val="1F1F53"/>
                </a:solidFill>
                <a:latin typeface="CorporativeSansRd" panose="00000500000000000000" pitchFamily="50" charset="0"/>
                <a:ea typeface="Roboto" panose="020B0604020202020204" charset="0"/>
                <a:cs typeface="Arial" panose="020B0604020202020204" pitchFamily="34" charset="0"/>
              </a:rPr>
              <a:t> analyse et bloque les flux toxiques et </a:t>
            </a:r>
            <a:r>
              <a:rPr lang="fr-FR" sz="1600" spc="-20" dirty="0">
                <a:solidFill>
                  <a:schemeClr val="accent1">
                    <a:lumMod val="50000"/>
                  </a:schemeClr>
                </a:solidFill>
                <a:latin typeface="CorporativeSansRd" panose="00000500000000000000" pitchFamily="50" charset="0"/>
                <a:ea typeface="+mn-lt"/>
                <a:cs typeface="+mn-lt"/>
              </a:rPr>
              <a:t>vous permet donc de compléter les dispositifs de cybersécurité pour les TPE / PME </a:t>
            </a:r>
          </a:p>
        </p:txBody>
      </p:sp>
      <p:pic>
        <p:nvPicPr>
          <p:cNvPr id="95" name="Graphique 1">
            <a:extLst>
              <a:ext uri="{FF2B5EF4-FFF2-40B4-BE49-F238E27FC236}">
                <a16:creationId xmlns:a16="http://schemas.microsoft.com/office/drawing/2014/main" id="{A02E33F6-CB61-40C5-B594-30ACE51A93D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10800000">
            <a:off x="6797971" y="4197618"/>
            <a:ext cx="2323871" cy="1803431"/>
          </a:xfrm>
          <a:prstGeom prst="rect">
            <a:avLst/>
          </a:prstGeom>
        </p:spPr>
      </p:pic>
      <p:grpSp>
        <p:nvGrpSpPr>
          <p:cNvPr id="105" name="Groupe 104">
            <a:extLst>
              <a:ext uri="{FF2B5EF4-FFF2-40B4-BE49-F238E27FC236}">
                <a16:creationId xmlns:a16="http://schemas.microsoft.com/office/drawing/2014/main" id="{7BFAA18C-9F8B-4B70-8CA4-CD696E6940FD}"/>
              </a:ext>
            </a:extLst>
          </p:cNvPr>
          <p:cNvGrpSpPr/>
          <p:nvPr/>
        </p:nvGrpSpPr>
        <p:grpSpPr>
          <a:xfrm>
            <a:off x="2638606" y="5052511"/>
            <a:ext cx="1589669" cy="1086388"/>
            <a:chOff x="2390185" y="4497401"/>
            <a:chExt cx="870564" cy="583654"/>
          </a:xfrm>
        </p:grpSpPr>
        <p:sp>
          <p:nvSpPr>
            <p:cNvPr id="106" name="ZoneTexte 105">
              <a:extLst>
                <a:ext uri="{FF2B5EF4-FFF2-40B4-BE49-F238E27FC236}">
                  <a16:creationId xmlns:a16="http://schemas.microsoft.com/office/drawing/2014/main" id="{4D6E73A4-62F5-4472-85B0-7C47EFCE1ED8}"/>
                </a:ext>
              </a:extLst>
            </p:cNvPr>
            <p:cNvSpPr txBox="1"/>
            <p:nvPr/>
          </p:nvSpPr>
          <p:spPr>
            <a:xfrm>
              <a:off x="2390185" y="4866099"/>
              <a:ext cx="870564" cy="214956"/>
            </a:xfrm>
            <a:prstGeom prst="rect">
              <a:avLst/>
            </a:prstGeom>
            <a:noFill/>
          </p:spPr>
          <p:txBody>
            <a:bodyPr wrap="square">
              <a:spAutoFit/>
            </a:bodyPr>
            <a:lstStyle/>
            <a:p>
              <a:pPr algn="ctr"/>
              <a:r>
                <a:rPr lang="fr-FR" sz="2000" b="1" spc="5" dirty="0">
                  <a:solidFill>
                    <a:srgbClr val="09193B"/>
                  </a:solidFill>
                  <a:latin typeface="CorporativeSansRd" panose="00000500000000000000" pitchFamily="50" charset="0"/>
                  <a:cs typeface="Roboto"/>
                </a:rPr>
                <a:t>CERBERE</a:t>
              </a:r>
              <a:endParaRPr lang="fr-FR" sz="2400" b="1" dirty="0">
                <a:latin typeface="CorporativeSansRd" panose="00000500000000000000" pitchFamily="50" charset="0"/>
              </a:endParaRPr>
            </a:p>
          </p:txBody>
        </p:sp>
        <p:pic>
          <p:nvPicPr>
            <p:cNvPr id="107" name="Image 106">
              <a:extLst>
                <a:ext uri="{FF2B5EF4-FFF2-40B4-BE49-F238E27FC236}">
                  <a16:creationId xmlns:a16="http://schemas.microsoft.com/office/drawing/2014/main" id="{94E4F04F-F76C-445C-9734-31051AA1BE27}"/>
                </a:ext>
              </a:extLst>
            </p:cNvPr>
            <p:cNvPicPr>
              <a:picLocks noChangeAspect="1"/>
            </p:cNvPicPr>
            <p:nvPr/>
          </p:nvPicPr>
          <p:blipFill rotWithShape="1">
            <a:blip r:embed="rId22" cstate="hqprint">
              <a:extLst>
                <a:ext uri="{28A0092B-C50C-407E-A947-70E740481C1C}">
                  <a14:useLocalDpi xmlns:a14="http://schemas.microsoft.com/office/drawing/2010/main" val="0"/>
                </a:ext>
              </a:extLst>
            </a:blip>
            <a:srcRect t="8519" b="36264"/>
            <a:stretch/>
          </p:blipFill>
          <p:spPr>
            <a:xfrm>
              <a:off x="2590299" y="4497401"/>
              <a:ext cx="524837" cy="412964"/>
            </a:xfrm>
            <a:prstGeom prst="rect">
              <a:avLst/>
            </a:prstGeom>
          </p:spPr>
        </p:pic>
      </p:grpSp>
      <p:sp>
        <p:nvSpPr>
          <p:cNvPr id="108" name="ZoneTexte 107">
            <a:extLst>
              <a:ext uri="{FF2B5EF4-FFF2-40B4-BE49-F238E27FC236}">
                <a16:creationId xmlns:a16="http://schemas.microsoft.com/office/drawing/2014/main" id="{8B32AE7D-FECF-4A6A-A83A-FC2D739CD3B1}"/>
              </a:ext>
            </a:extLst>
          </p:cNvPr>
          <p:cNvSpPr txBox="1"/>
          <p:nvPr/>
        </p:nvSpPr>
        <p:spPr>
          <a:xfrm>
            <a:off x="9017341" y="3218568"/>
            <a:ext cx="2762814" cy="1200329"/>
          </a:xfrm>
          <a:prstGeom prst="rect">
            <a:avLst/>
          </a:prstGeom>
          <a:noFill/>
        </p:spPr>
        <p:txBody>
          <a:bodyPr wrap="square" rtlCol="0">
            <a:spAutoFit/>
          </a:bodyPr>
          <a:lstStyle/>
          <a:p>
            <a:r>
              <a:rPr lang="fr-FR" b="1" dirty="0">
                <a:solidFill>
                  <a:srgbClr val="1F1F53"/>
                </a:solidFill>
                <a:latin typeface="CorporativeSansRd" panose="00000500000000000000" pitchFamily="50" charset="0"/>
                <a:ea typeface="Roboto" panose="020B0604020202020204" charset="0"/>
                <a:cs typeface="Arial" panose="020B0604020202020204" pitchFamily="34" charset="0"/>
              </a:rPr>
              <a:t>DETOXIO™</a:t>
            </a:r>
            <a:r>
              <a:rPr lang="fr-FR" dirty="0">
                <a:solidFill>
                  <a:srgbClr val="1F1F53"/>
                </a:solidFill>
                <a:latin typeface="CorporativeSansRd" panose="00000500000000000000" pitchFamily="50" charset="0"/>
                <a:ea typeface="Roboto" panose="020B0604020202020204" charset="0"/>
                <a:cs typeface="Arial" panose="020B0604020202020204" pitchFamily="34" charset="0"/>
              </a:rPr>
              <a:t> s’installe en Plug &amp; Play puis analyse et protège immédiatement le réseau informatique</a:t>
            </a:r>
          </a:p>
        </p:txBody>
      </p:sp>
      <p:pic>
        <p:nvPicPr>
          <p:cNvPr id="109" name="Image 108" descr="Une image contenant signe, arrêt, assis, horloge&#10;&#10;Description générée automatiquement">
            <a:extLst>
              <a:ext uri="{FF2B5EF4-FFF2-40B4-BE49-F238E27FC236}">
                <a16:creationId xmlns:a16="http://schemas.microsoft.com/office/drawing/2014/main" id="{85832536-F8B0-4958-9F97-3737DB4A0332}"/>
              </a:ext>
            </a:extLst>
          </p:cNvPr>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1018601" y="6196545"/>
            <a:ext cx="631714" cy="628204"/>
          </a:xfrm>
          <a:prstGeom prst="rect">
            <a:avLst/>
          </a:prstGeom>
        </p:spPr>
      </p:pic>
      <p:sp>
        <p:nvSpPr>
          <p:cNvPr id="110" name="ZoneTexte 109">
            <a:extLst>
              <a:ext uri="{FF2B5EF4-FFF2-40B4-BE49-F238E27FC236}">
                <a16:creationId xmlns:a16="http://schemas.microsoft.com/office/drawing/2014/main" id="{F21FEC61-A6A8-4EFF-ABD1-F876D006F671}"/>
              </a:ext>
            </a:extLst>
          </p:cNvPr>
          <p:cNvSpPr txBox="1"/>
          <p:nvPr/>
        </p:nvSpPr>
        <p:spPr>
          <a:xfrm>
            <a:off x="272317" y="3818732"/>
            <a:ext cx="1120568" cy="276999"/>
          </a:xfrm>
          <a:prstGeom prst="rect">
            <a:avLst/>
          </a:prstGeom>
          <a:noFill/>
        </p:spPr>
        <p:txBody>
          <a:bodyPr wrap="square" rtlCol="0">
            <a:spAutoFit/>
          </a:bodyPr>
          <a:lstStyle/>
          <a:p>
            <a:pPr algn="ctr"/>
            <a:r>
              <a:rPr lang="fr-FR" sz="1200" dirty="0">
                <a:solidFill>
                  <a:schemeClr val="accent1">
                    <a:lumMod val="50000"/>
                  </a:schemeClr>
                </a:solidFill>
                <a:latin typeface="CorporativeSansRd" panose="00000500000000000000"/>
              </a:rPr>
              <a:t>cybercriminel</a:t>
            </a:r>
          </a:p>
        </p:txBody>
      </p:sp>
      <p:cxnSp>
        <p:nvCxnSpPr>
          <p:cNvPr id="86" name="Connecteur droit 85">
            <a:extLst>
              <a:ext uri="{FF2B5EF4-FFF2-40B4-BE49-F238E27FC236}">
                <a16:creationId xmlns:a16="http://schemas.microsoft.com/office/drawing/2014/main" id="{44861A3A-0533-4E16-A6CC-20A17FED2776}"/>
              </a:ext>
            </a:extLst>
          </p:cNvPr>
          <p:cNvCxnSpPr>
            <a:cxnSpLocks/>
          </p:cNvCxnSpPr>
          <p:nvPr/>
        </p:nvCxnSpPr>
        <p:spPr>
          <a:xfrm flipH="1">
            <a:off x="3847459" y="3818732"/>
            <a:ext cx="2360264" cy="1693560"/>
          </a:xfrm>
          <a:prstGeom prst="line">
            <a:avLst/>
          </a:prstGeom>
          <a:ln w="28575">
            <a:solidFill>
              <a:srgbClr val="0826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856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6C2988A5-9AD5-4A94-A4AA-207E3B29CE74}"/>
              </a:ext>
            </a:extLst>
          </p:cNvPr>
          <p:cNvSpPr>
            <a:spLocks noGrp="1"/>
          </p:cNvSpPr>
          <p:nvPr>
            <p:ph type="title"/>
          </p:nvPr>
        </p:nvSpPr>
        <p:spPr>
          <a:xfrm>
            <a:off x="1990845" y="353550"/>
            <a:ext cx="9919503" cy="519049"/>
          </a:xfrm>
        </p:spPr>
        <p:txBody>
          <a:bodyPr/>
          <a:lstStyle/>
          <a:p>
            <a:r>
              <a:rPr lang="fr-FR" dirty="0">
                <a:latin typeface="Emy Slab Alt"/>
              </a:rPr>
              <a:t>Le système de défense DETOXIO</a:t>
            </a:r>
            <a:r>
              <a:rPr lang="fr-FR" baseline="30000" dirty="0">
                <a:latin typeface="Emy Slab Alt"/>
              </a:rPr>
              <a:t>TM</a:t>
            </a:r>
            <a:endParaRPr lang="fr-FR" dirty="0">
              <a:latin typeface="Emy Slab Alt"/>
            </a:endParaRPr>
          </a:p>
        </p:txBody>
      </p:sp>
      <p:pic>
        <p:nvPicPr>
          <p:cNvPr id="13" name="Image 12" descr="Une image contenant signe, arrêt, trafic, rue&#10;&#10;Description générée automatiquement">
            <a:extLst>
              <a:ext uri="{FF2B5EF4-FFF2-40B4-BE49-F238E27FC236}">
                <a16:creationId xmlns:a16="http://schemas.microsoft.com/office/drawing/2014/main" id="{B22B2A77-A5D1-4ADB-A726-9BE8D5F07C7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408521" y="2344940"/>
            <a:ext cx="1257482" cy="988521"/>
          </a:xfrm>
          <a:prstGeom prst="rect">
            <a:avLst/>
          </a:prstGeom>
        </p:spPr>
      </p:pic>
      <p:grpSp>
        <p:nvGrpSpPr>
          <p:cNvPr id="15" name="Groupe 14">
            <a:extLst>
              <a:ext uri="{FF2B5EF4-FFF2-40B4-BE49-F238E27FC236}">
                <a16:creationId xmlns:a16="http://schemas.microsoft.com/office/drawing/2014/main" id="{AF9C5B6F-33FC-4570-A144-D73E9E37D3DD}"/>
              </a:ext>
            </a:extLst>
          </p:cNvPr>
          <p:cNvGrpSpPr/>
          <p:nvPr/>
        </p:nvGrpSpPr>
        <p:grpSpPr>
          <a:xfrm>
            <a:off x="308646" y="2148237"/>
            <a:ext cx="3098648" cy="4997009"/>
            <a:chOff x="320414" y="2756162"/>
            <a:chExt cx="3098648" cy="4997009"/>
          </a:xfrm>
        </p:grpSpPr>
        <p:sp>
          <p:nvSpPr>
            <p:cNvPr id="9" name="ZoneTexte 8">
              <a:extLst>
                <a:ext uri="{FF2B5EF4-FFF2-40B4-BE49-F238E27FC236}">
                  <a16:creationId xmlns:a16="http://schemas.microsoft.com/office/drawing/2014/main" id="{F81126AE-8614-4C77-8178-F8A4C1BBCB05}"/>
                </a:ext>
              </a:extLst>
            </p:cNvPr>
            <p:cNvSpPr txBox="1"/>
            <p:nvPr/>
          </p:nvSpPr>
          <p:spPr>
            <a:xfrm>
              <a:off x="925341" y="3667718"/>
              <a:ext cx="1561563" cy="400110"/>
            </a:xfrm>
            <a:prstGeom prst="rect">
              <a:avLst/>
            </a:prstGeom>
            <a:noFill/>
          </p:spPr>
          <p:txBody>
            <a:bodyPr wrap="square">
              <a:spAutoFit/>
            </a:bodyPr>
            <a:lstStyle/>
            <a:p>
              <a:pPr algn="ctr"/>
              <a:r>
                <a:rPr lang="fr-FR" sz="2000" b="1" spc="5" dirty="0">
                  <a:solidFill>
                    <a:srgbClr val="09193B"/>
                  </a:solidFill>
                  <a:latin typeface="CorporativeSansRd" panose="00000500000000000000" pitchFamily="50" charset="0"/>
                  <a:cs typeface="Roboto"/>
                </a:rPr>
                <a:t>CERBERE</a:t>
              </a:r>
              <a:endParaRPr lang="fr-FR" sz="2000" b="1" dirty="0">
                <a:latin typeface="CorporativeSansRd" panose="00000500000000000000" pitchFamily="50" charset="0"/>
              </a:endParaRPr>
            </a:p>
          </p:txBody>
        </p:sp>
        <p:pic>
          <p:nvPicPr>
            <p:cNvPr id="10" name="Image 9">
              <a:extLst>
                <a:ext uri="{FF2B5EF4-FFF2-40B4-BE49-F238E27FC236}">
                  <a16:creationId xmlns:a16="http://schemas.microsoft.com/office/drawing/2014/main" id="{4E2751FD-659E-43E6-8EB2-AD64A94C082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8519" b="36264"/>
            <a:stretch/>
          </p:blipFill>
          <p:spPr>
            <a:xfrm>
              <a:off x="1031454" y="2756162"/>
              <a:ext cx="1349339" cy="1003705"/>
            </a:xfrm>
            <a:prstGeom prst="rect">
              <a:avLst/>
            </a:prstGeom>
          </p:spPr>
        </p:pic>
        <p:sp>
          <p:nvSpPr>
            <p:cNvPr id="17" name="ZoneTexte 16">
              <a:extLst>
                <a:ext uri="{FF2B5EF4-FFF2-40B4-BE49-F238E27FC236}">
                  <a16:creationId xmlns:a16="http://schemas.microsoft.com/office/drawing/2014/main" id="{8ECAF524-7D67-4FF7-9BD3-D18B2ED83FF1}"/>
                </a:ext>
              </a:extLst>
            </p:cNvPr>
            <p:cNvSpPr txBox="1"/>
            <p:nvPr/>
          </p:nvSpPr>
          <p:spPr>
            <a:xfrm>
              <a:off x="320414" y="4059852"/>
              <a:ext cx="3098648" cy="3693319"/>
            </a:xfrm>
            <a:prstGeom prst="rect">
              <a:avLst/>
            </a:prstGeom>
            <a:noFill/>
          </p:spPr>
          <p:txBody>
            <a:bodyPr wrap="square" rtlCol="0">
              <a:spAutoFit/>
            </a:bodyPr>
            <a:lstStyle/>
            <a:p>
              <a:pPr algn="just"/>
              <a:r>
                <a:rPr lang="fr-FR" sz="1200" b="1" spc="-10" dirty="0">
                  <a:solidFill>
                    <a:srgbClr val="EF6531"/>
                  </a:solidFill>
                  <a:latin typeface="Emy Slab Alt SemiBold"/>
                </a:rPr>
                <a:t>CERBERE</a:t>
              </a:r>
              <a:r>
                <a:rPr lang="fr-FR" sz="1200" baseline="30000" dirty="0"/>
                <a:t>TM</a:t>
              </a:r>
              <a:r>
                <a:rPr lang="fr-FR" sz="1200" spc="-20" dirty="0">
                  <a:solidFill>
                    <a:schemeClr val="accent1">
                      <a:lumMod val="50000"/>
                    </a:schemeClr>
                  </a:solidFill>
                  <a:latin typeface="CorporativeSansRd" panose="00000500000000000000" pitchFamily="50" charset="0"/>
                  <a:ea typeface="+mn-lt"/>
                  <a:cs typeface="+mn-lt"/>
                </a:rPr>
                <a:t> une base de donnée qui grossit tous les jours de 9000 à 12000 adresses IP toxiques.</a:t>
              </a:r>
            </a:p>
            <a:p>
              <a:pPr algn="just"/>
              <a:endParaRPr lang="fr-FR" sz="1200" spc="-20" baseline="30000" dirty="0">
                <a:solidFill>
                  <a:schemeClr val="accent1">
                    <a:lumMod val="50000"/>
                  </a:schemeClr>
                </a:solidFill>
                <a:latin typeface="CorporativeSansRd" panose="00000500000000000000" pitchFamily="50" charset="0"/>
                <a:ea typeface="+mn-lt"/>
                <a:cs typeface="+mn-lt"/>
              </a:endParaRPr>
            </a:p>
            <a:p>
              <a:pPr algn="just"/>
              <a:r>
                <a:rPr lang="fr-FR" sz="1200" spc="-20" dirty="0">
                  <a:solidFill>
                    <a:schemeClr val="accent1">
                      <a:lumMod val="50000"/>
                    </a:schemeClr>
                  </a:solidFill>
                  <a:latin typeface="CorporativeSansRd" panose="00000500000000000000" pitchFamily="50" charset="0"/>
                  <a:ea typeface="+mn-lt"/>
                  <a:cs typeface="+mn-lt"/>
                </a:rPr>
                <a:t>Cette base est tellement pertinente qu’elle a permis à </a:t>
              </a:r>
              <a:r>
                <a:rPr lang="fr-FR" sz="1200" spc="-20" dirty="0">
                  <a:solidFill>
                    <a:srgbClr val="FF6F23"/>
                  </a:solidFill>
                  <a:latin typeface="CorporativeSansRd" panose="00000500000000000000" pitchFamily="50" charset="0"/>
                  <a:ea typeface="+mn-lt"/>
                  <a:cs typeface="+mn-lt"/>
                </a:rPr>
                <a:t>SERENICITY</a:t>
              </a:r>
              <a:r>
                <a:rPr lang="fr-FR" sz="1200" spc="-20" dirty="0">
                  <a:solidFill>
                    <a:schemeClr val="accent1">
                      <a:lumMod val="50000"/>
                    </a:schemeClr>
                  </a:solidFill>
                  <a:latin typeface="CorporativeSansRd" panose="00000500000000000000" pitchFamily="50" charset="0"/>
                  <a:ea typeface="+mn-lt"/>
                  <a:cs typeface="+mn-lt"/>
                </a:rPr>
                <a:t> de signer une convention avec la </a:t>
              </a:r>
              <a:r>
                <a:rPr lang="fr-FR" sz="1200" b="1" spc="-20" dirty="0">
                  <a:solidFill>
                    <a:srgbClr val="FF6F23"/>
                  </a:solidFill>
                  <a:latin typeface="CorporativeSansRd" panose="00000500000000000000" pitchFamily="50" charset="0"/>
                  <a:ea typeface="+mn-lt"/>
                  <a:cs typeface="+mn-lt"/>
                </a:rPr>
                <a:t>Direction Centrale de la Police Judiciaire et le </a:t>
              </a:r>
              <a:r>
                <a:rPr lang="fr-FR" sz="1200" b="1" spc="-20" dirty="0" err="1">
                  <a:solidFill>
                    <a:srgbClr val="FF6F23"/>
                  </a:solidFill>
                  <a:latin typeface="CorporativeSansRd" panose="00000500000000000000" pitchFamily="50" charset="0"/>
                  <a:ea typeface="+mn-lt"/>
                  <a:cs typeface="+mn-lt"/>
                </a:rPr>
                <a:t>ComCyberGend</a:t>
              </a:r>
              <a:endParaRPr lang="fr-FR" sz="1200" b="1" spc="-20" dirty="0">
                <a:solidFill>
                  <a:srgbClr val="FF6F23"/>
                </a:solidFill>
                <a:latin typeface="CorporativeSansRd" panose="00000500000000000000" pitchFamily="50" charset="0"/>
                <a:ea typeface="+mn-lt"/>
                <a:cs typeface="+mn-lt"/>
              </a:endParaRPr>
            </a:p>
            <a:p>
              <a:endParaRPr lang="fr-FR" sz="1200" spc="-20" dirty="0">
                <a:solidFill>
                  <a:srgbClr val="FF6F23"/>
                </a:solidFill>
                <a:latin typeface="CorporativeSansRd" panose="00000500000000000000" pitchFamily="50" charset="0"/>
                <a:ea typeface="+mn-lt"/>
                <a:cs typeface="+mn-lt"/>
              </a:endParaRPr>
            </a:p>
            <a:p>
              <a:endParaRPr lang="fr-FR" sz="1200" spc="-20" dirty="0">
                <a:solidFill>
                  <a:srgbClr val="FF6F23"/>
                </a:solidFill>
                <a:latin typeface="CorporativeSansRd" panose="00000500000000000000" pitchFamily="50" charset="0"/>
                <a:ea typeface="+mn-lt"/>
                <a:cs typeface="+mn-lt"/>
              </a:endParaRPr>
            </a:p>
            <a:p>
              <a:endParaRPr lang="fr-FR" sz="1200" spc="-20" dirty="0">
                <a:solidFill>
                  <a:srgbClr val="FF6F23"/>
                </a:solidFill>
                <a:latin typeface="CorporativeSansRd" panose="00000500000000000000" pitchFamily="50" charset="0"/>
                <a:ea typeface="+mn-lt"/>
                <a:cs typeface="+mn-lt"/>
              </a:endParaRPr>
            </a:p>
            <a:p>
              <a:endParaRPr lang="fr-FR" sz="1200" spc="-20" dirty="0">
                <a:solidFill>
                  <a:srgbClr val="FF6F23"/>
                </a:solidFill>
                <a:latin typeface="CorporativeSansRd" panose="00000500000000000000" pitchFamily="50" charset="0"/>
                <a:ea typeface="+mn-lt"/>
                <a:cs typeface="+mn-lt"/>
              </a:endParaRPr>
            </a:p>
            <a:p>
              <a:endParaRPr lang="fr-FR" sz="1200" spc="-20" dirty="0">
                <a:solidFill>
                  <a:srgbClr val="FF6F23"/>
                </a:solidFill>
                <a:latin typeface="CorporativeSansRd" panose="00000500000000000000" pitchFamily="50" charset="0"/>
                <a:ea typeface="+mn-lt"/>
                <a:cs typeface="+mn-lt"/>
              </a:endParaRPr>
            </a:p>
            <a:p>
              <a:endParaRPr lang="fr-FR" sz="1200" spc="-20" dirty="0">
                <a:solidFill>
                  <a:srgbClr val="FF6F23"/>
                </a:solidFill>
                <a:latin typeface="CorporativeSansRd" panose="00000500000000000000" pitchFamily="50" charset="0"/>
                <a:ea typeface="+mn-lt"/>
                <a:cs typeface="+mn-lt"/>
              </a:endParaRPr>
            </a:p>
            <a:p>
              <a:endParaRPr lang="fr-FR" sz="1200" spc="-20" dirty="0">
                <a:solidFill>
                  <a:srgbClr val="FF6F23"/>
                </a:solidFill>
                <a:latin typeface="CorporativeSansRd" panose="00000500000000000000" pitchFamily="50" charset="0"/>
                <a:ea typeface="+mn-lt"/>
                <a:cs typeface="+mn-lt"/>
              </a:endParaRPr>
            </a:p>
            <a:p>
              <a:endParaRPr lang="fr-FR" sz="1200" b="1" spc="-10" baseline="30000" dirty="0">
                <a:solidFill>
                  <a:srgbClr val="EF6531"/>
                </a:solidFill>
                <a:latin typeface="Emy Slab Alt SemiBold"/>
                <a:sym typeface="Wingdings" panose="05000000000000000000" pitchFamily="2" charset="2"/>
              </a:endParaRPr>
            </a:p>
            <a:p>
              <a:pPr algn="just"/>
              <a:r>
                <a:rPr lang="fr-FR" sz="1200" spc="-20" dirty="0">
                  <a:solidFill>
                    <a:schemeClr val="accent1">
                      <a:lumMod val="50000"/>
                    </a:schemeClr>
                  </a:solidFill>
                  <a:latin typeface="CorporativeSansRd" panose="00000500000000000000" pitchFamily="50" charset="0"/>
                  <a:ea typeface="+mn-lt"/>
                  <a:cs typeface="+mn-lt"/>
                  <a:sym typeface="Wingdings" panose="05000000000000000000" pitchFamily="2" charset="2"/>
                </a:rPr>
                <a:t>La </a:t>
              </a:r>
              <a:r>
                <a:rPr lang="fr-FR" sz="1200" b="1" spc="-20" dirty="0">
                  <a:solidFill>
                    <a:srgbClr val="FF6F23"/>
                  </a:solidFill>
                  <a:latin typeface="CorporativeSansRd" panose="00000500000000000000" pitchFamily="50" charset="0"/>
                  <a:ea typeface="+mn-lt"/>
                  <a:cs typeface="+mn-lt"/>
                  <a:sym typeface="Wingdings" panose="05000000000000000000" pitchFamily="2" charset="2"/>
                </a:rPr>
                <a:t>DCPJ, l’ANSSI, le C3N</a:t>
              </a:r>
              <a:r>
                <a:rPr lang="fr-FR" sz="1200" spc="-20" dirty="0">
                  <a:solidFill>
                    <a:schemeClr val="accent1">
                      <a:lumMod val="50000"/>
                    </a:schemeClr>
                  </a:solidFill>
                  <a:latin typeface="CorporativeSansRd" panose="00000500000000000000" pitchFamily="50" charset="0"/>
                  <a:ea typeface="+mn-lt"/>
                  <a:cs typeface="+mn-lt"/>
                  <a:sym typeface="Wingdings" panose="05000000000000000000" pitchFamily="2" charset="2"/>
                </a:rPr>
                <a:t>, complètent ces marqueurs avec leurs bases d’IP (IP trouvées dans des enquêtes cyber)</a:t>
              </a:r>
            </a:p>
            <a:p>
              <a:endParaRPr lang="fr-FR" sz="1400" spc="-20" dirty="0">
                <a:solidFill>
                  <a:schemeClr val="accent1">
                    <a:lumMod val="50000"/>
                  </a:schemeClr>
                </a:solidFill>
                <a:latin typeface="CorporativeSansRd" panose="00000500000000000000" pitchFamily="50" charset="0"/>
                <a:ea typeface="+mn-lt"/>
                <a:cs typeface="+mn-lt"/>
              </a:endParaRPr>
            </a:p>
          </p:txBody>
        </p:sp>
      </p:grpSp>
      <p:grpSp>
        <p:nvGrpSpPr>
          <p:cNvPr id="19" name="Groupe 18">
            <a:extLst>
              <a:ext uri="{FF2B5EF4-FFF2-40B4-BE49-F238E27FC236}">
                <a16:creationId xmlns:a16="http://schemas.microsoft.com/office/drawing/2014/main" id="{DDBC03C4-8221-45BF-8B83-A246B545E427}"/>
              </a:ext>
            </a:extLst>
          </p:cNvPr>
          <p:cNvGrpSpPr/>
          <p:nvPr/>
        </p:nvGrpSpPr>
        <p:grpSpPr>
          <a:xfrm>
            <a:off x="4389630" y="1091969"/>
            <a:ext cx="3098647" cy="4571120"/>
            <a:chOff x="4175835" y="1875253"/>
            <a:chExt cx="3098647" cy="4571120"/>
          </a:xfrm>
        </p:grpSpPr>
        <p:pic>
          <p:nvPicPr>
            <p:cNvPr id="11" name="Image 10" descr="Une image contenant signe, arrêt, assis, horloge&#10;&#10;Description générée automatiquement">
              <a:extLst>
                <a:ext uri="{FF2B5EF4-FFF2-40B4-BE49-F238E27FC236}">
                  <a16:creationId xmlns:a16="http://schemas.microsoft.com/office/drawing/2014/main" id="{C2910B7D-5F1B-4160-AAB5-BB165650C68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676" b="30766"/>
            <a:stretch/>
          </p:blipFill>
          <p:spPr>
            <a:xfrm>
              <a:off x="4436200" y="1875253"/>
              <a:ext cx="2484044" cy="1677004"/>
            </a:xfrm>
            <a:prstGeom prst="rect">
              <a:avLst/>
            </a:prstGeom>
          </p:spPr>
        </p:pic>
        <p:sp>
          <p:nvSpPr>
            <p:cNvPr id="12" name="ZoneTexte 11">
              <a:extLst>
                <a:ext uri="{FF2B5EF4-FFF2-40B4-BE49-F238E27FC236}">
                  <a16:creationId xmlns:a16="http://schemas.microsoft.com/office/drawing/2014/main" id="{D95EDCB3-2DCD-453B-88D8-C35C9090BE23}"/>
                </a:ext>
              </a:extLst>
            </p:cNvPr>
            <p:cNvSpPr txBox="1"/>
            <p:nvPr/>
          </p:nvSpPr>
          <p:spPr>
            <a:xfrm>
              <a:off x="4682961" y="3350451"/>
              <a:ext cx="1990521" cy="584775"/>
            </a:xfrm>
            <a:prstGeom prst="rect">
              <a:avLst/>
            </a:prstGeom>
            <a:noFill/>
          </p:spPr>
          <p:txBody>
            <a:bodyPr wrap="square">
              <a:spAutoFit/>
            </a:bodyPr>
            <a:lstStyle/>
            <a:p>
              <a:pPr algn="ctr"/>
              <a:r>
                <a:rPr lang="fr-FR" sz="3200" b="1" spc="5" dirty="0">
                  <a:solidFill>
                    <a:srgbClr val="09193B"/>
                  </a:solidFill>
                  <a:latin typeface="CorporativeSansRd" panose="00000500000000000000" pitchFamily="50" charset="0"/>
                  <a:cs typeface="Roboto"/>
                </a:rPr>
                <a:t>DETOXIO</a:t>
              </a:r>
              <a:endParaRPr lang="fr-FR" sz="3200" b="1" dirty="0">
                <a:latin typeface="CorporativeSansRd" panose="00000500000000000000" pitchFamily="50" charset="0"/>
              </a:endParaRPr>
            </a:p>
          </p:txBody>
        </p:sp>
        <p:sp>
          <p:nvSpPr>
            <p:cNvPr id="18" name="ZoneTexte 17">
              <a:extLst>
                <a:ext uri="{FF2B5EF4-FFF2-40B4-BE49-F238E27FC236}">
                  <a16:creationId xmlns:a16="http://schemas.microsoft.com/office/drawing/2014/main" id="{2EE4355F-5CAB-440B-A83A-6771BDF4E5C0}"/>
                </a:ext>
              </a:extLst>
            </p:cNvPr>
            <p:cNvSpPr txBox="1"/>
            <p:nvPr/>
          </p:nvSpPr>
          <p:spPr>
            <a:xfrm>
              <a:off x="4175835" y="4068799"/>
              <a:ext cx="3098647" cy="2377574"/>
            </a:xfrm>
            <a:prstGeom prst="rect">
              <a:avLst/>
            </a:prstGeom>
            <a:noFill/>
          </p:spPr>
          <p:txBody>
            <a:bodyPr wrap="square">
              <a:spAutoFit/>
            </a:bodyPr>
            <a:lstStyle/>
            <a:p>
              <a:pPr algn="just"/>
              <a:r>
                <a:rPr lang="fr-FR" sz="1350" b="1" spc="-10" dirty="0">
                  <a:solidFill>
                    <a:srgbClr val="EF6531"/>
                  </a:solidFill>
                  <a:latin typeface="Emy Slab Alt SemiBold"/>
                </a:rPr>
                <a:t>DETOXIO</a:t>
              </a:r>
              <a:r>
                <a:rPr lang="fr-FR" sz="1350" baseline="30000" dirty="0"/>
                <a:t>TM</a:t>
              </a:r>
              <a:r>
                <a:rPr lang="fr-FR" sz="1350" b="1" spc="-15" dirty="0">
                  <a:solidFill>
                    <a:schemeClr val="accent1">
                      <a:lumMod val="50000"/>
                    </a:schemeClr>
                  </a:solidFill>
                  <a:latin typeface="CorporativeSansRd" panose="00000500000000000000" pitchFamily="50" charset="0"/>
                  <a:cs typeface="Calibri"/>
                </a:rPr>
                <a:t> </a:t>
              </a:r>
              <a:r>
                <a:rPr lang="fr-FR" sz="1350" spc="-20" dirty="0">
                  <a:solidFill>
                    <a:schemeClr val="accent1">
                      <a:lumMod val="50000"/>
                    </a:schemeClr>
                  </a:solidFill>
                  <a:latin typeface="CorporativeSansRd" panose="00000500000000000000" pitchFamily="50" charset="0"/>
                  <a:ea typeface="+mn-lt"/>
                  <a:cs typeface="+mn-lt"/>
                </a:rPr>
                <a:t>est un boitier positionné dans l’entreprise entre le Firewall et le Switch.</a:t>
              </a:r>
            </a:p>
            <a:p>
              <a:pPr algn="just"/>
              <a:endParaRPr lang="fr-FR" sz="1350" spc="-20" dirty="0">
                <a:solidFill>
                  <a:schemeClr val="accent1">
                    <a:lumMod val="50000"/>
                  </a:schemeClr>
                </a:solidFill>
                <a:latin typeface="CorporativeSansRd" panose="00000500000000000000" pitchFamily="50" charset="0"/>
                <a:ea typeface="+mn-lt"/>
                <a:cs typeface="+mn-lt"/>
              </a:endParaRPr>
            </a:p>
            <a:p>
              <a:pPr algn="just"/>
              <a:r>
                <a:rPr lang="fr-FR" sz="1350" spc="-20" dirty="0">
                  <a:solidFill>
                    <a:schemeClr val="accent1">
                      <a:lumMod val="50000"/>
                    </a:schemeClr>
                  </a:solidFill>
                  <a:latin typeface="CorporativeSansRd" panose="00000500000000000000" pitchFamily="50" charset="0"/>
                  <a:ea typeface="+mn-lt"/>
                  <a:cs typeface="+mn-lt"/>
                </a:rPr>
                <a:t>La solution </a:t>
              </a:r>
              <a:r>
                <a:rPr lang="fr-FR" sz="1350" b="1" spc="-10" dirty="0">
                  <a:solidFill>
                    <a:srgbClr val="EF6531"/>
                  </a:solidFill>
                  <a:latin typeface="Emy Slab Alt SemiBold"/>
                </a:rPr>
                <a:t>DETOXIO</a:t>
              </a:r>
              <a:r>
                <a:rPr lang="fr-FR" sz="1350" baseline="30000" dirty="0"/>
                <a:t>TM </a:t>
              </a:r>
              <a:r>
                <a:rPr lang="fr-FR" sz="1350" b="1" spc="-15" dirty="0">
                  <a:solidFill>
                    <a:schemeClr val="accent1">
                      <a:lumMod val="50000"/>
                    </a:schemeClr>
                  </a:solidFill>
                  <a:latin typeface="CorporativeSansRd" panose="00000500000000000000" pitchFamily="50" charset="0"/>
                  <a:cs typeface="Calibri"/>
                </a:rPr>
                <a:t> </a:t>
              </a:r>
              <a:r>
                <a:rPr lang="fr-FR" sz="1350" spc="-20" dirty="0">
                  <a:solidFill>
                    <a:schemeClr val="accent1">
                      <a:lumMod val="50000"/>
                    </a:schemeClr>
                  </a:solidFill>
                  <a:latin typeface="CorporativeSansRd" panose="00000500000000000000" pitchFamily="50" charset="0"/>
                  <a:ea typeface="+mn-lt"/>
                  <a:cs typeface="+mn-lt"/>
                </a:rPr>
                <a:t>se connecte toutes les 30 minutes à </a:t>
              </a:r>
              <a:r>
                <a:rPr lang="fr-FR" sz="1350" b="1" spc="-10" dirty="0">
                  <a:solidFill>
                    <a:srgbClr val="EF6531"/>
                  </a:solidFill>
                  <a:latin typeface="Emy Slab Alt SemiBold"/>
                </a:rPr>
                <a:t>CERBERE</a:t>
              </a:r>
              <a:r>
                <a:rPr lang="fr-FR" sz="1350" baseline="30000" dirty="0"/>
                <a:t>TM </a:t>
              </a:r>
              <a:r>
                <a:rPr lang="fr-FR" sz="1350" spc="-20" dirty="0">
                  <a:solidFill>
                    <a:schemeClr val="accent1">
                      <a:lumMod val="50000"/>
                    </a:schemeClr>
                  </a:solidFill>
                  <a:latin typeface="CorporativeSansRd" panose="00000500000000000000" pitchFamily="50" charset="0"/>
                  <a:ea typeface="+mn-lt"/>
                  <a:cs typeface="+mn-lt"/>
                </a:rPr>
                <a:t>pour mettre à jour sa base d’adresses IP toxiques.</a:t>
              </a:r>
              <a:endParaRPr lang="fr-FR" sz="1350" baseline="30000" dirty="0"/>
            </a:p>
            <a:p>
              <a:pPr algn="just"/>
              <a:endParaRPr lang="fr-FR" sz="1350" b="1" spc="-15" dirty="0">
                <a:solidFill>
                  <a:schemeClr val="accent1">
                    <a:lumMod val="50000"/>
                  </a:schemeClr>
                </a:solidFill>
                <a:latin typeface="CorporativeSansRd" panose="00000500000000000000" pitchFamily="50" charset="0"/>
                <a:cs typeface="Calibri"/>
              </a:endParaRPr>
            </a:p>
            <a:p>
              <a:pPr algn="just"/>
              <a:r>
                <a:rPr lang="fr-FR" sz="1350" spc="-20" dirty="0">
                  <a:solidFill>
                    <a:schemeClr val="accent1">
                      <a:lumMod val="50000"/>
                    </a:schemeClr>
                  </a:solidFill>
                  <a:latin typeface="CorporativeSansRd" panose="00000500000000000000" pitchFamily="50" charset="0"/>
                  <a:ea typeface="+mn-lt"/>
                  <a:cs typeface="+mn-lt"/>
                </a:rPr>
                <a:t>Sa fonction est de </a:t>
              </a:r>
              <a:r>
                <a:rPr lang="fr-FR" sz="1350" spc="-20" dirty="0">
                  <a:solidFill>
                    <a:srgbClr val="FF6F23"/>
                  </a:solidFill>
                  <a:latin typeface="CorporativeSansRd" panose="00000500000000000000" pitchFamily="50" charset="0"/>
                  <a:ea typeface="+mn-lt"/>
                  <a:cs typeface="+mn-lt"/>
                </a:rPr>
                <a:t>bloquer</a:t>
              </a:r>
              <a:r>
                <a:rPr lang="fr-FR" sz="1350" spc="-20" dirty="0">
                  <a:solidFill>
                    <a:schemeClr val="accent1">
                      <a:lumMod val="50000"/>
                    </a:schemeClr>
                  </a:solidFill>
                  <a:latin typeface="CorporativeSansRd" panose="00000500000000000000" pitchFamily="50" charset="0"/>
                  <a:ea typeface="+mn-lt"/>
                  <a:cs typeface="+mn-lt"/>
                </a:rPr>
                <a:t> </a:t>
              </a:r>
              <a:r>
                <a:rPr lang="fr-FR" sz="1350" spc="-20" dirty="0">
                  <a:solidFill>
                    <a:srgbClr val="FF6F23"/>
                  </a:solidFill>
                  <a:latin typeface="CorporativeSansRd" panose="00000500000000000000" pitchFamily="50" charset="0"/>
                  <a:ea typeface="+mn-lt"/>
                  <a:cs typeface="+mn-lt"/>
                </a:rPr>
                <a:t>automatiquement</a:t>
              </a:r>
              <a:r>
                <a:rPr lang="fr-FR" sz="1350" spc="-20" dirty="0">
                  <a:solidFill>
                    <a:schemeClr val="accent1">
                      <a:lumMod val="50000"/>
                    </a:schemeClr>
                  </a:solidFill>
                  <a:latin typeface="CorporativeSansRd" panose="00000500000000000000" pitchFamily="50" charset="0"/>
                  <a:ea typeface="+mn-lt"/>
                  <a:cs typeface="+mn-lt"/>
                </a:rPr>
                <a:t> dès qu’il les détecte les flux en provenance ou à destination d’une adresse IP toxique.</a:t>
              </a:r>
            </a:p>
          </p:txBody>
        </p:sp>
      </p:grpSp>
      <p:sp>
        <p:nvSpPr>
          <p:cNvPr id="21" name="ZoneTexte 20">
            <a:extLst>
              <a:ext uri="{FF2B5EF4-FFF2-40B4-BE49-F238E27FC236}">
                <a16:creationId xmlns:a16="http://schemas.microsoft.com/office/drawing/2014/main" id="{4B00C8C9-5FF7-49ED-9DD3-97F3A401B0A5}"/>
              </a:ext>
            </a:extLst>
          </p:cNvPr>
          <p:cNvSpPr txBox="1"/>
          <p:nvPr/>
        </p:nvSpPr>
        <p:spPr>
          <a:xfrm>
            <a:off x="8632548" y="3390043"/>
            <a:ext cx="3184516" cy="3208571"/>
          </a:xfrm>
          <a:prstGeom prst="rect">
            <a:avLst/>
          </a:prstGeom>
          <a:noFill/>
        </p:spPr>
        <p:txBody>
          <a:bodyPr wrap="square" rtlCol="0">
            <a:spAutoFit/>
          </a:bodyPr>
          <a:lstStyle/>
          <a:p>
            <a:r>
              <a:rPr lang="fr-FR" sz="1350" b="1" spc="-10" dirty="0">
                <a:solidFill>
                  <a:srgbClr val="EF6531"/>
                </a:solidFill>
                <a:latin typeface="Emy Slab Alt SemiBold"/>
              </a:rPr>
              <a:t>SERENICITY CONTROL</a:t>
            </a:r>
            <a:r>
              <a:rPr lang="fr-FR" sz="1350" baseline="30000" dirty="0"/>
              <a:t>TM</a:t>
            </a:r>
            <a:r>
              <a:rPr lang="fr-FR" sz="1350" spc="-20" dirty="0">
                <a:solidFill>
                  <a:schemeClr val="accent1">
                    <a:lumMod val="50000"/>
                  </a:schemeClr>
                </a:solidFill>
                <a:latin typeface="CorporativeSansRd" panose="00000500000000000000" pitchFamily="50" charset="0"/>
                <a:ea typeface="+mn-lt"/>
                <a:cs typeface="+mn-lt"/>
              </a:rPr>
              <a:t> est l’interface associée à chaque </a:t>
            </a:r>
            <a:r>
              <a:rPr lang="fr-FR" sz="1350" b="1" spc="-10" dirty="0">
                <a:solidFill>
                  <a:srgbClr val="EF6531"/>
                </a:solidFill>
                <a:latin typeface="Emy Slab Alt SemiBold"/>
              </a:rPr>
              <a:t>DETOXIO</a:t>
            </a:r>
            <a:r>
              <a:rPr lang="fr-FR" sz="1350" baseline="30000" dirty="0"/>
              <a:t>TM</a:t>
            </a:r>
            <a:r>
              <a:rPr lang="fr-FR" sz="1350" spc="-20" dirty="0">
                <a:solidFill>
                  <a:schemeClr val="accent1">
                    <a:lumMod val="50000"/>
                  </a:schemeClr>
                </a:solidFill>
                <a:latin typeface="CorporativeSansRd" panose="00000500000000000000" pitchFamily="50" charset="0"/>
                <a:ea typeface="+mn-lt"/>
                <a:cs typeface="+mn-lt"/>
              </a:rPr>
              <a:t> qui vous permet : </a:t>
            </a:r>
          </a:p>
          <a:p>
            <a:endParaRPr lang="fr-FR" sz="1350" spc="-20" dirty="0">
              <a:solidFill>
                <a:schemeClr val="accent1">
                  <a:lumMod val="50000"/>
                </a:schemeClr>
              </a:solidFill>
              <a:latin typeface="CorporativeSansRd" panose="00000500000000000000" pitchFamily="50" charset="0"/>
              <a:ea typeface="+mn-lt"/>
              <a:cs typeface="+mn-lt"/>
            </a:endParaRPr>
          </a:p>
          <a:p>
            <a:r>
              <a:rPr lang="fr-FR" sz="1350" b="1" spc="-20" dirty="0">
                <a:solidFill>
                  <a:schemeClr val="accent1">
                    <a:lumMod val="50000"/>
                  </a:schemeClr>
                </a:solidFill>
                <a:latin typeface="CorporativeSansRd" panose="00000500000000000000" pitchFamily="50" charset="0"/>
                <a:ea typeface="+mn-lt"/>
                <a:cs typeface="+mn-lt"/>
              </a:rPr>
              <a:t>D’être alerté</a:t>
            </a:r>
            <a:r>
              <a:rPr lang="fr-FR" sz="1350" spc="-20" dirty="0">
                <a:solidFill>
                  <a:schemeClr val="accent1">
                    <a:lumMod val="50000"/>
                  </a:schemeClr>
                </a:solidFill>
                <a:latin typeface="CorporativeSansRd" panose="00000500000000000000" pitchFamily="50" charset="0"/>
                <a:ea typeface="+mn-lt"/>
                <a:cs typeface="+mn-lt"/>
              </a:rPr>
              <a:t> (si vous le souhaitez) lorsqu’une faille apparaît</a:t>
            </a:r>
          </a:p>
          <a:p>
            <a:endParaRPr lang="fr-FR" sz="1350" spc="-20" dirty="0">
              <a:solidFill>
                <a:schemeClr val="accent1">
                  <a:lumMod val="50000"/>
                </a:schemeClr>
              </a:solidFill>
              <a:latin typeface="CorporativeSansRd" panose="00000500000000000000" pitchFamily="50" charset="0"/>
              <a:ea typeface="+mn-lt"/>
              <a:cs typeface="+mn-lt"/>
            </a:endParaRPr>
          </a:p>
          <a:p>
            <a:r>
              <a:rPr lang="fr-FR" sz="1350" b="1" spc="-20" dirty="0">
                <a:solidFill>
                  <a:schemeClr val="accent1">
                    <a:lumMod val="50000"/>
                  </a:schemeClr>
                </a:solidFill>
                <a:latin typeface="CorporativeSansRd" panose="00000500000000000000" pitchFamily="50" charset="0"/>
                <a:ea typeface="+mn-lt"/>
                <a:cs typeface="+mn-lt"/>
              </a:rPr>
              <a:t>D’analyser </a:t>
            </a:r>
            <a:r>
              <a:rPr lang="fr-FR" sz="1350" spc="-20" dirty="0">
                <a:solidFill>
                  <a:schemeClr val="accent1">
                    <a:lumMod val="50000"/>
                  </a:schemeClr>
                </a:solidFill>
                <a:latin typeface="CorporativeSansRd" panose="00000500000000000000" pitchFamily="50" charset="0"/>
                <a:ea typeface="+mn-lt"/>
                <a:cs typeface="+mn-lt"/>
              </a:rPr>
              <a:t>la menace grâce à une cartographie et à la </a:t>
            </a:r>
            <a:r>
              <a:rPr lang="fr-FR" sz="1350" spc="-20" dirty="0" err="1">
                <a:solidFill>
                  <a:schemeClr val="accent1">
                    <a:lumMod val="50000"/>
                  </a:schemeClr>
                </a:solidFill>
                <a:latin typeface="CorporativeSansRd" panose="00000500000000000000" pitchFamily="50" charset="0"/>
                <a:ea typeface="+mn-lt"/>
                <a:cs typeface="+mn-lt"/>
              </a:rPr>
              <a:t>cybermétéo</a:t>
            </a:r>
            <a:r>
              <a:rPr lang="fr-FR" sz="1350" spc="-20" dirty="0">
                <a:solidFill>
                  <a:schemeClr val="accent1">
                    <a:lumMod val="50000"/>
                  </a:schemeClr>
                </a:solidFill>
                <a:latin typeface="CorporativeSansRd" panose="00000500000000000000" pitchFamily="50" charset="0"/>
                <a:ea typeface="+mn-lt"/>
                <a:cs typeface="+mn-lt"/>
              </a:rPr>
              <a:t>.</a:t>
            </a:r>
          </a:p>
          <a:p>
            <a:endParaRPr lang="fr-FR" sz="1350" spc="-20" dirty="0">
              <a:solidFill>
                <a:schemeClr val="accent1">
                  <a:lumMod val="50000"/>
                </a:schemeClr>
              </a:solidFill>
              <a:latin typeface="CorporativeSansRd" panose="00000500000000000000" pitchFamily="50" charset="0"/>
              <a:ea typeface="+mn-lt"/>
              <a:cs typeface="+mn-lt"/>
            </a:endParaRPr>
          </a:p>
          <a:p>
            <a:r>
              <a:rPr lang="fr-FR" sz="1350" b="1" spc="-20" dirty="0">
                <a:solidFill>
                  <a:schemeClr val="accent1">
                    <a:lumMod val="50000"/>
                  </a:schemeClr>
                </a:solidFill>
                <a:latin typeface="CorporativeSansRd" panose="00000500000000000000" pitchFamily="50" charset="0"/>
                <a:ea typeface="+mn-lt"/>
                <a:cs typeface="+mn-lt"/>
              </a:rPr>
              <a:t>De qualifier </a:t>
            </a:r>
            <a:r>
              <a:rPr lang="fr-FR" sz="1350" spc="-20" dirty="0">
                <a:solidFill>
                  <a:schemeClr val="accent1">
                    <a:lumMod val="50000"/>
                  </a:schemeClr>
                </a:solidFill>
                <a:latin typeface="CorporativeSansRd" panose="00000500000000000000" pitchFamily="50" charset="0"/>
                <a:ea typeface="+mn-lt"/>
                <a:cs typeface="+mn-lt"/>
              </a:rPr>
              <a:t>la menace grâce à des outils simples et ergonomiques.</a:t>
            </a:r>
          </a:p>
          <a:p>
            <a:endParaRPr lang="fr-FR" sz="1350" spc="-20" dirty="0">
              <a:solidFill>
                <a:schemeClr val="accent1">
                  <a:lumMod val="50000"/>
                </a:schemeClr>
              </a:solidFill>
              <a:latin typeface="CorporativeSansRd" panose="00000500000000000000" pitchFamily="50" charset="0"/>
              <a:ea typeface="+mn-lt"/>
              <a:cs typeface="+mn-lt"/>
            </a:endParaRPr>
          </a:p>
          <a:p>
            <a:r>
              <a:rPr lang="fr-FR" sz="1350" b="1" spc="-20" dirty="0">
                <a:solidFill>
                  <a:schemeClr val="accent1">
                    <a:lumMod val="50000"/>
                  </a:schemeClr>
                </a:solidFill>
                <a:latin typeface="CorporativeSansRd" panose="00000500000000000000" pitchFamily="50" charset="0"/>
                <a:ea typeface="+mn-lt"/>
                <a:cs typeface="+mn-lt"/>
              </a:rPr>
              <a:t>De remédier </a:t>
            </a:r>
            <a:r>
              <a:rPr lang="fr-FR" sz="1350" spc="-20" dirty="0">
                <a:solidFill>
                  <a:schemeClr val="accent1">
                    <a:lumMod val="50000"/>
                  </a:schemeClr>
                </a:solidFill>
                <a:latin typeface="CorporativeSansRd" panose="00000500000000000000" pitchFamily="50" charset="0"/>
                <a:ea typeface="+mn-lt"/>
                <a:cs typeface="+mn-lt"/>
              </a:rPr>
              <a:t>au problème grâce à l’analyse et à l’outil </a:t>
            </a:r>
            <a:r>
              <a:rPr lang="fr-FR" sz="1350" b="1" spc="-20" dirty="0">
                <a:solidFill>
                  <a:srgbClr val="FF6F23"/>
                </a:solidFill>
                <a:latin typeface="CorporativeSansRd" panose="00000500000000000000" pitchFamily="50" charset="0"/>
                <a:ea typeface="+mn-lt"/>
                <a:cs typeface="+mn-lt"/>
              </a:rPr>
              <a:t>CLEANER</a:t>
            </a:r>
            <a:endParaRPr lang="fr-FR" sz="1350" b="1" spc="-20" dirty="0">
              <a:solidFill>
                <a:srgbClr val="FF6F23"/>
              </a:solidFill>
              <a:latin typeface="CorporativeSansRd" panose="00000500000000000000" pitchFamily="50" charset="0"/>
              <a:ea typeface="+mn-lt"/>
              <a:cs typeface="+mn-lt"/>
              <a:sym typeface="Wingdings" panose="05000000000000000000" pitchFamily="2" charset="2"/>
            </a:endParaRPr>
          </a:p>
        </p:txBody>
      </p:sp>
      <p:pic>
        <p:nvPicPr>
          <p:cNvPr id="3" name="Image 2" descr="Une image contenant texte&#10;&#10;Description générée automatiquement">
            <a:extLst>
              <a:ext uri="{FF2B5EF4-FFF2-40B4-BE49-F238E27FC236}">
                <a16:creationId xmlns:a16="http://schemas.microsoft.com/office/drawing/2014/main" id="{A92CE028-7AF2-4E3D-B4AC-B12A886C9052}"/>
              </a:ext>
            </a:extLst>
          </p:cNvPr>
          <p:cNvPicPr>
            <a:picLocks noChangeAspect="1"/>
          </p:cNvPicPr>
          <p:nvPr/>
        </p:nvPicPr>
        <p:blipFill rotWithShape="1">
          <a:blip r:embed="rId5">
            <a:extLst>
              <a:ext uri="{28A0092B-C50C-407E-A947-70E740481C1C}">
                <a14:useLocalDpi xmlns:a14="http://schemas.microsoft.com/office/drawing/2010/main" val="0"/>
              </a:ext>
            </a:extLst>
          </a:blip>
          <a:srcRect l="13125" t="-214" r="9295"/>
          <a:stretch/>
        </p:blipFill>
        <p:spPr>
          <a:xfrm>
            <a:off x="418294" y="5106029"/>
            <a:ext cx="1438783" cy="929277"/>
          </a:xfrm>
          <a:prstGeom prst="rect">
            <a:avLst/>
          </a:prstGeom>
        </p:spPr>
      </p:pic>
      <p:pic>
        <p:nvPicPr>
          <p:cNvPr id="4" name="Image 3" descr="Une image contenant texte, personne, intérieur, plancher&#10;&#10;Description générée automatiquement">
            <a:extLst>
              <a:ext uri="{FF2B5EF4-FFF2-40B4-BE49-F238E27FC236}">
                <a16:creationId xmlns:a16="http://schemas.microsoft.com/office/drawing/2014/main" id="{BC477AFB-78AA-4C93-81D6-9F8DCD27BAEF}"/>
              </a:ext>
            </a:extLst>
          </p:cNvPr>
          <p:cNvPicPr>
            <a:picLocks noChangeAspect="1"/>
          </p:cNvPicPr>
          <p:nvPr/>
        </p:nvPicPr>
        <p:blipFill rotWithShape="1">
          <a:blip r:embed="rId6">
            <a:alphaModFix amt="50000"/>
            <a:extLst>
              <a:ext uri="{BEBA8EAE-BF5A-486C-A8C5-ECC9F3942E4B}">
                <a14:imgProps xmlns:a14="http://schemas.microsoft.com/office/drawing/2010/main">
                  <a14:imgLayer r:embed="rId7">
                    <a14:imgEffect>
                      <a14:brightnessContrast bright="6000"/>
                    </a14:imgEffect>
                  </a14:imgLayer>
                </a14:imgProps>
              </a:ext>
              <a:ext uri="{28A0092B-C50C-407E-A947-70E740481C1C}">
                <a14:useLocalDpi xmlns:a14="http://schemas.microsoft.com/office/drawing/2010/main" val="0"/>
              </a:ext>
            </a:extLst>
          </a:blip>
          <a:srcRect l="-1" t="17424" r="685" b="34843"/>
          <a:stretch/>
        </p:blipFill>
        <p:spPr>
          <a:xfrm>
            <a:off x="1966725" y="5113284"/>
            <a:ext cx="1438783" cy="922022"/>
          </a:xfrm>
          <a:prstGeom prst="rect">
            <a:avLst/>
          </a:prstGeom>
          <a:effectLst>
            <a:outerShdw blurRad="50800" dist="50800" dir="5400000" algn="ctr" rotWithShape="0">
              <a:srgbClr val="000000"/>
            </a:outerShdw>
          </a:effectLst>
        </p:spPr>
      </p:pic>
      <p:pic>
        <p:nvPicPr>
          <p:cNvPr id="20" name="Picture 2" descr="ARNAQUES INTERNET] - Les... - Gendarmerie d'Eure-et-Loir | Facebook">
            <a:extLst>
              <a:ext uri="{FF2B5EF4-FFF2-40B4-BE49-F238E27FC236}">
                <a16:creationId xmlns:a16="http://schemas.microsoft.com/office/drawing/2014/main" id="{D61BCA63-618A-4744-93B5-AA8156709D7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778" b="97333" l="4000" r="98667">
                        <a14:foregroundMark x1="57778" y1="33333" x2="58667" y2="62667"/>
                        <a14:foregroundMark x1="58667" y1="62667" x2="44444" y2="33778"/>
                        <a14:foregroundMark x1="44444" y1="33778" x2="37778" y2="39111"/>
                        <a14:foregroundMark x1="56889" y1="15556" x2="22667" y2="38222"/>
                        <a14:foregroundMark x1="22667" y1="38222" x2="44889" y2="66667"/>
                        <a14:foregroundMark x1="44889" y1="66667" x2="70667" y2="46667"/>
                        <a14:foregroundMark x1="70667" y1="46667" x2="51556" y2="20889"/>
                        <a14:foregroundMark x1="51556" y1="20889" x2="46667" y2="19111"/>
                        <a14:foregroundMark x1="55556" y1="36000" x2="46667" y2="67111"/>
                        <a14:foregroundMark x1="46667" y1="67111" x2="56000" y2="39111"/>
                        <a14:foregroundMark x1="56000" y1="39111" x2="29333" y2="36444"/>
                        <a14:foregroundMark x1="29333" y1="36444" x2="28444" y2="39556"/>
                        <a14:foregroundMark x1="60000" y1="24444" x2="46667" y2="69778"/>
                        <a14:foregroundMark x1="46667" y1="69778" x2="54222" y2="40444"/>
                        <a14:foregroundMark x1="54222" y1="40444" x2="17778" y2="31556"/>
                        <a14:foregroundMark x1="17778" y1="31556" x2="14667" y2="36000"/>
                        <a14:foregroundMark x1="52000" y1="16444" x2="35111" y2="72889"/>
                        <a14:foregroundMark x1="35111" y1="72889" x2="73778" y2="38222"/>
                        <a14:foregroundMark x1="73778" y1="38222" x2="40444" y2="21333"/>
                        <a14:foregroundMark x1="40444" y1="21333" x2="38222" y2="24444"/>
                        <a14:foregroundMark x1="56889" y1="28889" x2="36889" y2="46222"/>
                        <a14:foregroundMark x1="36889" y1="46222" x2="60444" y2="53333"/>
                        <a14:foregroundMark x1="60444" y1="53333" x2="37333" y2="46222"/>
                        <a14:foregroundMark x1="37333" y1="46222" x2="60889" y2="75111"/>
                        <a14:foregroundMark x1="60889" y1="75111" x2="66667" y2="68444"/>
                        <a14:foregroundMark x1="55556" y1="33778" x2="62222" y2="76444"/>
                        <a14:foregroundMark x1="62222" y1="76444" x2="42667" y2="40444"/>
                        <a14:foregroundMark x1="42667" y1="40444" x2="52444" y2="64000"/>
                        <a14:foregroundMark x1="52444" y1="64000" x2="50667" y2="34222"/>
                        <a14:foregroundMark x1="50667" y1="34222" x2="44444" y2="32889"/>
                        <a14:foregroundMark x1="31556" y1="32889" x2="22667" y2="54222"/>
                        <a14:foregroundMark x1="22667" y1="54222" x2="56889" y2="51111"/>
                        <a14:foregroundMark x1="56889" y1="51111" x2="36000" y2="34667"/>
                        <a14:foregroundMark x1="36000" y1="34667" x2="29333" y2="32444"/>
                        <a14:foregroundMark x1="33778" y1="38222" x2="36444" y2="43111"/>
                        <a14:foregroundMark x1="38667" y1="61778" x2="55556" y2="66222"/>
                        <a14:foregroundMark x1="69333" y1="50222" x2="70222" y2="54667"/>
                        <a14:foregroundMark x1="69778" y1="52889" x2="68000" y2="66222"/>
                        <a14:foregroundMark x1="39556" y1="71111" x2="55111" y2="66667"/>
                        <a14:foregroundMark x1="41778" y1="72889" x2="58222" y2="70667"/>
                        <a14:foregroundMark x1="33778" y1="24889" x2="31111" y2="30222"/>
                        <a14:foregroundMark x1="49778" y1="4889" x2="70222" y2="13778"/>
                        <a14:foregroundMark x1="70222" y1="13778" x2="88000" y2="34667"/>
                        <a14:foregroundMark x1="88000" y1="34667" x2="88889" y2="48000"/>
                        <a14:foregroundMark x1="34667" y1="6667" x2="58667" y2="13333"/>
                        <a14:foregroundMark x1="58667" y1="13333" x2="85778" y2="35556"/>
                        <a14:foregroundMark x1="85778" y1="35556" x2="91111" y2="64889"/>
                        <a14:foregroundMark x1="91111" y1="64889" x2="87556" y2="61333"/>
                        <a14:foregroundMark x1="76889" y1="14667" x2="88000" y2="34222"/>
                        <a14:foregroundMark x1="88000" y1="34222" x2="93333" y2="58222"/>
                        <a14:foregroundMark x1="93333" y1="58222" x2="88444" y2="74222"/>
                        <a14:foregroundMark x1="92889" y1="31556" x2="93333" y2="62667"/>
                        <a14:foregroundMark x1="93333" y1="62667" x2="81778" y2="84000"/>
                        <a14:foregroundMark x1="81778" y1="84000" x2="57778" y2="93778"/>
                        <a14:foregroundMark x1="57778" y1="93778" x2="35111" y2="92444"/>
                        <a14:foregroundMark x1="35111" y1="92444" x2="18667" y2="74222"/>
                        <a14:foregroundMark x1="18667" y1="74222" x2="16444" y2="74222"/>
                        <a14:foregroundMark x1="90222" y1="64000" x2="66667" y2="89778"/>
                        <a14:foregroundMark x1="66667" y1="89778" x2="35556" y2="89333"/>
                        <a14:foregroundMark x1="35556" y1="89333" x2="24444" y2="85778"/>
                        <a14:foregroundMark x1="42667" y1="1778" x2="66667" y2="8000"/>
                        <a14:foregroundMark x1="66667" y1="8000" x2="85333" y2="20889"/>
                        <a14:foregroundMark x1="85333" y1="20889" x2="90667" y2="29778"/>
                        <a14:foregroundMark x1="61778" y1="1778" x2="83556" y2="17778"/>
                        <a14:foregroundMark x1="83556" y1="17778" x2="95556" y2="36889"/>
                        <a14:foregroundMark x1="95556" y1="36889" x2="98667" y2="52889"/>
                        <a14:foregroundMark x1="41778" y1="4000" x2="20444" y2="18222"/>
                        <a14:foregroundMark x1="20444" y1="18222" x2="9778" y2="43111"/>
                        <a14:foregroundMark x1="9778" y1="43111" x2="9778" y2="44889"/>
                        <a14:foregroundMark x1="33778" y1="5333" x2="15111" y2="19111"/>
                        <a14:foregroundMark x1="15111" y1="19111" x2="4444" y2="42222"/>
                        <a14:foregroundMark x1="4444" y1="42222" x2="4000" y2="54667"/>
                        <a14:foregroundMark x1="3111" y1="52889" x2="12000" y2="75111"/>
                        <a14:foregroundMark x1="12000" y1="75111" x2="33778" y2="93333"/>
                        <a14:foregroundMark x1="14222" y1="80889" x2="39556" y2="95111"/>
                        <a14:foregroundMark x1="39556" y1="95111" x2="62667" y2="94667"/>
                        <a14:foregroundMark x1="62667" y1="94667" x2="84000" y2="82222"/>
                        <a14:foregroundMark x1="84000" y1="82222" x2="92889" y2="65333"/>
                        <a14:foregroundMark x1="41778" y1="97333" x2="57778" y2="96000"/>
                        <a14:backgroundMark x1="3556" y1="0" x2="2667" y2="24444"/>
                        <a14:backgroundMark x1="10011" y1="16906" x2="11318" y2="15565"/>
                        <a14:backgroundMark x1="2667" y1="24444" x2="5821" y2="21207"/>
                        <a14:backgroundMark x1="19144" y1="6897" x2="7556" y2="889"/>
                        <a14:backgroundMark x1="1333" y1="72889" x2="10222" y2="96000"/>
                        <a14:backgroundMark x1="10222" y1="96000" x2="5096" y2="77738"/>
                        <a14:backgroundMark x1="91165" y1="15699" x2="94667" y2="19111"/>
                        <a14:backgroundMark x1="88522" y1="13124" x2="89740" y2="14310"/>
                        <a14:backgroundMark x1="77333" y1="2222" x2="84691" y2="9391"/>
                        <a14:backgroundMark x1="94667" y1="19111" x2="86667" y2="889"/>
                        <a14:backgroundMark x1="93778" y1="79111" x2="94667" y2="79556"/>
                      </a14:backgroundRemoval>
                    </a14:imgEffect>
                  </a14:imgLayer>
                </a14:imgProps>
              </a:ext>
              <a:ext uri="{28A0092B-C50C-407E-A947-70E740481C1C}">
                <a14:useLocalDpi xmlns:a14="http://schemas.microsoft.com/office/drawing/2010/main" val="0"/>
              </a:ext>
            </a:extLst>
          </a:blip>
          <a:srcRect/>
          <a:stretch>
            <a:fillRect/>
          </a:stretch>
        </p:blipFill>
        <p:spPr bwMode="auto">
          <a:xfrm>
            <a:off x="2326185" y="5281253"/>
            <a:ext cx="612000" cy="61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008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CB6743-F8E5-41B3-83CA-EEA9DEE439B6}"/>
              </a:ext>
            </a:extLst>
          </p:cNvPr>
          <p:cNvSpPr>
            <a:spLocks noGrp="1"/>
          </p:cNvSpPr>
          <p:nvPr>
            <p:ph type="title"/>
          </p:nvPr>
        </p:nvSpPr>
        <p:spPr/>
        <p:txBody>
          <a:bodyPr/>
          <a:lstStyle/>
          <a:p>
            <a:r>
              <a:rPr lang="fr-FR" dirty="0">
                <a:latin typeface="Emy Slab Alt"/>
              </a:rPr>
              <a:t>CLEANER : suppression de la menace</a:t>
            </a:r>
          </a:p>
        </p:txBody>
      </p:sp>
      <p:sp>
        <p:nvSpPr>
          <p:cNvPr id="22" name="object 23">
            <a:extLst>
              <a:ext uri="{FF2B5EF4-FFF2-40B4-BE49-F238E27FC236}">
                <a16:creationId xmlns:a16="http://schemas.microsoft.com/office/drawing/2014/main" id="{88F2CC62-AB1F-4A59-AF55-F45880923714}"/>
              </a:ext>
            </a:extLst>
          </p:cNvPr>
          <p:cNvSpPr/>
          <p:nvPr/>
        </p:nvSpPr>
        <p:spPr>
          <a:xfrm>
            <a:off x="6790239" y="3263460"/>
            <a:ext cx="3826772" cy="2843702"/>
          </a:xfrm>
          <a:custGeom>
            <a:avLst/>
            <a:gdLst/>
            <a:ahLst/>
            <a:cxnLst/>
            <a:rect l="l" t="t" r="r" b="b"/>
            <a:pathLst>
              <a:path w="6310630" h="4689475">
                <a:moveTo>
                  <a:pt x="0" y="0"/>
                </a:moveTo>
                <a:lnTo>
                  <a:pt x="6310174" y="0"/>
                </a:lnTo>
                <a:lnTo>
                  <a:pt x="6310174" y="4689281"/>
                </a:lnTo>
                <a:lnTo>
                  <a:pt x="0" y="4689281"/>
                </a:lnTo>
                <a:lnTo>
                  <a:pt x="0" y="0"/>
                </a:lnTo>
                <a:close/>
              </a:path>
            </a:pathLst>
          </a:custGeom>
          <a:solidFill>
            <a:srgbClr val="8B4400">
              <a:alpha val="25000"/>
            </a:srgbClr>
          </a:solidFill>
        </p:spPr>
        <p:txBody>
          <a:bodyPr wrap="square" lIns="0" tIns="0" rIns="0" bIns="0" rtlCol="0"/>
          <a:lstStyle/>
          <a:p>
            <a:pPr defTabSz="554492"/>
            <a:endParaRPr sz="1092">
              <a:solidFill>
                <a:prstClr val="black"/>
              </a:solidFill>
              <a:latin typeface="Calibri"/>
            </a:endParaRPr>
          </a:p>
        </p:txBody>
      </p:sp>
      <p:sp>
        <p:nvSpPr>
          <p:cNvPr id="24" name="object 26">
            <a:extLst>
              <a:ext uri="{FF2B5EF4-FFF2-40B4-BE49-F238E27FC236}">
                <a16:creationId xmlns:a16="http://schemas.microsoft.com/office/drawing/2014/main" id="{981462C8-D4B0-46FA-9F63-A4D878ACD4BA}"/>
              </a:ext>
            </a:extLst>
          </p:cNvPr>
          <p:cNvSpPr txBox="1"/>
          <p:nvPr/>
        </p:nvSpPr>
        <p:spPr>
          <a:xfrm>
            <a:off x="335426" y="1117933"/>
            <a:ext cx="11348574" cy="1253178"/>
          </a:xfrm>
          <a:prstGeom prst="rect">
            <a:avLst/>
          </a:prstGeom>
        </p:spPr>
        <p:txBody>
          <a:bodyPr vert="horz" wrap="square" lIns="0" tIns="7316" rIns="0" bIns="0" rtlCol="0">
            <a:spAutoFit/>
          </a:bodyPr>
          <a:lstStyle/>
          <a:p>
            <a:pPr marL="7701" marR="3081" algn="just" defTabSz="554492">
              <a:lnSpc>
                <a:spcPct val="101000"/>
              </a:lnSpc>
              <a:spcBef>
                <a:spcPts val="58"/>
              </a:spcBef>
            </a:pPr>
            <a:r>
              <a:rPr lang="fr-FR" sz="1600" b="1" spc="-15" dirty="0">
                <a:solidFill>
                  <a:srgbClr val="FF6F23"/>
                </a:solidFill>
                <a:latin typeface="CorporativeSansRd" panose="00000500000000000000" pitchFamily="50" charset="0"/>
                <a:ea typeface="Microsoft YaHei" panose="020B0503020204020204" pitchFamily="34" charset="-122"/>
                <a:cs typeface="Calibri"/>
              </a:rPr>
              <a:t>SERENICITY </a:t>
            </a:r>
            <a:r>
              <a:rPr sz="1600" b="1" spc="-15" dirty="0">
                <a:solidFill>
                  <a:srgbClr val="FF6F23"/>
                </a:solidFill>
                <a:latin typeface="CorporativeSansRd" panose="00000500000000000000" pitchFamily="50" charset="0"/>
                <a:ea typeface="Microsoft YaHei" panose="020B0503020204020204" pitchFamily="34" charset="-122"/>
                <a:cs typeface="Calibri"/>
              </a:rPr>
              <a:t>Cleaner </a:t>
            </a:r>
            <a:r>
              <a:rPr lang="fr-F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 c’est l’application optionnelle que l’on peut installer sur tous les équipements Windows® de votre organisation.</a:t>
            </a:r>
          </a:p>
          <a:p>
            <a:pPr marL="7701" marR="3081" algn="just" defTabSz="554492">
              <a:lnSpc>
                <a:spcPct val="101000"/>
              </a:lnSpc>
              <a:spcBef>
                <a:spcPts val="58"/>
              </a:spcBef>
            </a:pPr>
            <a:endParaRPr lang="fr-FR" sz="1600" spc="-15" dirty="0">
              <a:solidFill>
                <a:schemeClr val="accent1">
                  <a:lumMod val="50000"/>
                </a:schemeClr>
              </a:solidFill>
              <a:latin typeface="CorporativeSansRd" panose="00000500000000000000" pitchFamily="50" charset="0"/>
              <a:ea typeface="Microsoft YaHei" panose="020B0503020204020204" pitchFamily="34" charset="-122"/>
              <a:cs typeface="Calibri"/>
            </a:endParaRPr>
          </a:p>
          <a:p>
            <a:pPr marL="7701" marR="3081" algn="just" defTabSz="554492">
              <a:lnSpc>
                <a:spcPct val="101000"/>
              </a:lnSpc>
              <a:spcBef>
                <a:spcPts val="58"/>
              </a:spcBef>
            </a:pPr>
            <a:r>
              <a:rPr lang="fr-F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Nous avons vu qu’avec </a:t>
            </a:r>
            <a:r>
              <a:rPr lang="fr-FR" sz="1600" b="1" spc="-15" dirty="0">
                <a:solidFill>
                  <a:srgbClr val="FF6F23"/>
                </a:solidFill>
                <a:latin typeface="CorporativeSansRd" panose="00000500000000000000" pitchFamily="50" charset="0"/>
                <a:ea typeface="Microsoft YaHei" panose="020B0503020204020204" pitchFamily="34" charset="-122"/>
                <a:cs typeface="Calibri"/>
              </a:rPr>
              <a:t>DETOXIO</a:t>
            </a:r>
            <a:r>
              <a:rPr lang="fr-FR" sz="1600" baseline="30000" dirty="0"/>
              <a:t>TM</a:t>
            </a:r>
            <a:r>
              <a:rPr lang="fr-F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 nous pouvions bloquer la menace en interrompant le flux. Avec </a:t>
            </a:r>
            <a:r>
              <a:rPr lang="fr-FR" sz="1600" b="1" spc="-15" dirty="0">
                <a:solidFill>
                  <a:srgbClr val="FF6F23"/>
                </a:solidFill>
                <a:latin typeface="CorporativeSansRd" panose="00000500000000000000" pitchFamily="50" charset="0"/>
                <a:ea typeface="Microsoft YaHei" panose="020B0503020204020204" pitchFamily="34" charset="-122"/>
                <a:cs typeface="Calibri"/>
              </a:rPr>
              <a:t>SERENICITY Cleaner</a:t>
            </a:r>
            <a:r>
              <a:rPr lang="fr-F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 il est possible de savoir quel programme est à l’origine ou est le destinataire du flux toxique. </a:t>
            </a:r>
            <a:endParaRPr sz="1600" spc="-15" dirty="0">
              <a:solidFill>
                <a:schemeClr val="accent1">
                  <a:lumMod val="50000"/>
                </a:schemeClr>
              </a:solidFill>
              <a:latin typeface="CorporativeSansRd" panose="00000500000000000000" pitchFamily="50" charset="0"/>
              <a:ea typeface="Microsoft YaHei" panose="020B0503020204020204" pitchFamily="34" charset="-122"/>
              <a:cs typeface="Calibri"/>
            </a:endParaRPr>
          </a:p>
        </p:txBody>
      </p:sp>
      <p:grpSp>
        <p:nvGrpSpPr>
          <p:cNvPr id="27" name="Groupe 26">
            <a:extLst>
              <a:ext uri="{FF2B5EF4-FFF2-40B4-BE49-F238E27FC236}">
                <a16:creationId xmlns:a16="http://schemas.microsoft.com/office/drawing/2014/main" id="{7B8C2CCA-4E46-42B6-B969-A549F5173B69}"/>
              </a:ext>
            </a:extLst>
          </p:cNvPr>
          <p:cNvGrpSpPr/>
          <p:nvPr/>
        </p:nvGrpSpPr>
        <p:grpSpPr>
          <a:xfrm>
            <a:off x="1582442" y="2916317"/>
            <a:ext cx="9031576" cy="3161946"/>
            <a:chOff x="1582442" y="2152646"/>
            <a:chExt cx="9031576" cy="3161946"/>
          </a:xfrm>
        </p:grpSpPr>
        <p:sp>
          <p:nvSpPr>
            <p:cNvPr id="3" name="object 2">
              <a:extLst>
                <a:ext uri="{FF2B5EF4-FFF2-40B4-BE49-F238E27FC236}">
                  <a16:creationId xmlns:a16="http://schemas.microsoft.com/office/drawing/2014/main" id="{2D8BECD9-AAC4-4B2F-9A86-72A6B3A3DF6B}"/>
                </a:ext>
              </a:extLst>
            </p:cNvPr>
            <p:cNvSpPr/>
            <p:nvPr/>
          </p:nvSpPr>
          <p:spPr>
            <a:xfrm>
              <a:off x="1582442" y="3555527"/>
              <a:ext cx="820930" cy="822318"/>
            </a:xfrm>
            <a:prstGeom prst="rect">
              <a:avLst/>
            </a:prstGeom>
            <a:blipFill>
              <a:blip r:embed="rId2" cstate="print"/>
              <a:stretch>
                <a:fillRect/>
              </a:stretch>
            </a:blipFill>
          </p:spPr>
          <p:txBody>
            <a:bodyPr wrap="square" lIns="0" tIns="0" rIns="0" bIns="0" rtlCol="0"/>
            <a:lstStyle/>
            <a:p>
              <a:pPr defTabSz="554492"/>
              <a:endParaRPr sz="1092">
                <a:solidFill>
                  <a:prstClr val="black"/>
                </a:solidFill>
                <a:latin typeface="Calibri"/>
              </a:endParaRPr>
            </a:p>
          </p:txBody>
        </p:sp>
        <p:sp>
          <p:nvSpPr>
            <p:cNvPr id="4" name="object 3">
              <a:extLst>
                <a:ext uri="{FF2B5EF4-FFF2-40B4-BE49-F238E27FC236}">
                  <a16:creationId xmlns:a16="http://schemas.microsoft.com/office/drawing/2014/main" id="{F7F51C53-F9AE-4D5A-BB30-C419B446482D}"/>
                </a:ext>
              </a:extLst>
            </p:cNvPr>
            <p:cNvSpPr/>
            <p:nvPr/>
          </p:nvSpPr>
          <p:spPr>
            <a:xfrm>
              <a:off x="3433014" y="2801381"/>
              <a:ext cx="652566" cy="621959"/>
            </a:xfrm>
            <a:prstGeom prst="rect">
              <a:avLst/>
            </a:prstGeom>
            <a:blipFill>
              <a:blip r:embed="rId3" cstate="print"/>
              <a:stretch>
                <a:fillRect/>
              </a:stretch>
            </a:blipFill>
          </p:spPr>
          <p:txBody>
            <a:bodyPr wrap="square" lIns="0" tIns="0" rIns="0" bIns="0" rtlCol="0"/>
            <a:lstStyle/>
            <a:p>
              <a:pPr defTabSz="554492"/>
              <a:endParaRPr sz="1092">
                <a:solidFill>
                  <a:prstClr val="black"/>
                </a:solidFill>
                <a:latin typeface="Calibri"/>
              </a:endParaRPr>
            </a:p>
          </p:txBody>
        </p:sp>
        <p:sp>
          <p:nvSpPr>
            <p:cNvPr id="5" name="object 4">
              <a:extLst>
                <a:ext uri="{FF2B5EF4-FFF2-40B4-BE49-F238E27FC236}">
                  <a16:creationId xmlns:a16="http://schemas.microsoft.com/office/drawing/2014/main" id="{5E24E514-F923-45EF-850E-8B7B7D96698F}"/>
                </a:ext>
              </a:extLst>
            </p:cNvPr>
            <p:cNvSpPr/>
            <p:nvPr/>
          </p:nvSpPr>
          <p:spPr>
            <a:xfrm>
              <a:off x="3427450" y="3192364"/>
              <a:ext cx="279671" cy="265754"/>
            </a:xfrm>
            <a:prstGeom prst="rect">
              <a:avLst/>
            </a:prstGeom>
            <a:blipFill>
              <a:blip r:embed="rId4" cstate="print"/>
              <a:stretch>
                <a:fillRect/>
              </a:stretch>
            </a:blipFill>
          </p:spPr>
          <p:txBody>
            <a:bodyPr wrap="square" lIns="0" tIns="0" rIns="0" bIns="0" rtlCol="0"/>
            <a:lstStyle/>
            <a:p>
              <a:pPr defTabSz="554492"/>
              <a:endParaRPr sz="1092">
                <a:solidFill>
                  <a:prstClr val="black"/>
                </a:solidFill>
                <a:latin typeface="Calibri"/>
              </a:endParaRPr>
            </a:p>
          </p:txBody>
        </p:sp>
        <p:sp>
          <p:nvSpPr>
            <p:cNvPr id="6" name="object 5">
              <a:extLst>
                <a:ext uri="{FF2B5EF4-FFF2-40B4-BE49-F238E27FC236}">
                  <a16:creationId xmlns:a16="http://schemas.microsoft.com/office/drawing/2014/main" id="{2DEFABE2-3B4C-4305-8D88-D4DA4B8FFC26}"/>
                </a:ext>
              </a:extLst>
            </p:cNvPr>
            <p:cNvSpPr/>
            <p:nvPr/>
          </p:nvSpPr>
          <p:spPr>
            <a:xfrm>
              <a:off x="2853495" y="3410121"/>
              <a:ext cx="637282" cy="454376"/>
            </a:xfrm>
            <a:custGeom>
              <a:avLst/>
              <a:gdLst/>
              <a:ahLst/>
              <a:cxnLst/>
              <a:rect l="l" t="t" r="r" b="b"/>
              <a:pathLst>
                <a:path w="1050925" h="749300">
                  <a:moveTo>
                    <a:pt x="1050355" y="0"/>
                  </a:moveTo>
                  <a:lnTo>
                    <a:pt x="0" y="748961"/>
                  </a:lnTo>
                </a:path>
              </a:pathLst>
            </a:custGeom>
            <a:ln w="28679">
              <a:solidFill>
                <a:srgbClr val="1AFF50"/>
              </a:solidFill>
            </a:ln>
          </p:spPr>
          <p:txBody>
            <a:bodyPr wrap="square" lIns="0" tIns="0" rIns="0" bIns="0" rtlCol="0"/>
            <a:lstStyle/>
            <a:p>
              <a:pPr defTabSz="554492"/>
              <a:endParaRPr sz="1092">
                <a:solidFill>
                  <a:prstClr val="black"/>
                </a:solidFill>
                <a:latin typeface="Calibri"/>
              </a:endParaRPr>
            </a:p>
          </p:txBody>
        </p:sp>
        <p:sp>
          <p:nvSpPr>
            <p:cNvPr id="7" name="object 6">
              <a:extLst>
                <a:ext uri="{FF2B5EF4-FFF2-40B4-BE49-F238E27FC236}">
                  <a16:creationId xmlns:a16="http://schemas.microsoft.com/office/drawing/2014/main" id="{480BFC41-0AE3-4120-96C5-CB185725C15A}"/>
                </a:ext>
              </a:extLst>
            </p:cNvPr>
            <p:cNvSpPr/>
            <p:nvPr/>
          </p:nvSpPr>
          <p:spPr>
            <a:xfrm>
              <a:off x="2931410" y="3645270"/>
              <a:ext cx="937247" cy="264924"/>
            </a:xfrm>
            <a:custGeom>
              <a:avLst/>
              <a:gdLst/>
              <a:ahLst/>
              <a:cxnLst/>
              <a:rect l="l" t="t" r="r" b="b"/>
              <a:pathLst>
                <a:path w="1545590" h="436879">
                  <a:moveTo>
                    <a:pt x="1545314" y="0"/>
                  </a:moveTo>
                  <a:lnTo>
                    <a:pt x="0" y="436489"/>
                  </a:lnTo>
                </a:path>
              </a:pathLst>
            </a:custGeom>
            <a:ln w="28679">
              <a:solidFill>
                <a:srgbClr val="1AFF50"/>
              </a:solidFill>
            </a:ln>
          </p:spPr>
          <p:txBody>
            <a:bodyPr wrap="square" lIns="0" tIns="0" rIns="0" bIns="0" rtlCol="0"/>
            <a:lstStyle/>
            <a:p>
              <a:pPr defTabSz="554492"/>
              <a:endParaRPr sz="1092">
                <a:solidFill>
                  <a:prstClr val="black"/>
                </a:solidFill>
                <a:latin typeface="Calibri"/>
              </a:endParaRPr>
            </a:p>
          </p:txBody>
        </p:sp>
        <p:sp>
          <p:nvSpPr>
            <p:cNvPr id="8" name="object 7">
              <a:extLst>
                <a:ext uri="{FF2B5EF4-FFF2-40B4-BE49-F238E27FC236}">
                  <a16:creationId xmlns:a16="http://schemas.microsoft.com/office/drawing/2014/main" id="{2ACDBBB9-25CC-4E86-B2BF-CAB1CA5B273B}"/>
                </a:ext>
              </a:extLst>
            </p:cNvPr>
            <p:cNvSpPr/>
            <p:nvPr/>
          </p:nvSpPr>
          <p:spPr>
            <a:xfrm>
              <a:off x="2839580" y="3972251"/>
              <a:ext cx="1218729" cy="14247"/>
            </a:xfrm>
            <a:custGeom>
              <a:avLst/>
              <a:gdLst/>
              <a:ahLst/>
              <a:cxnLst/>
              <a:rect l="l" t="t" r="r" b="b"/>
              <a:pathLst>
                <a:path w="2009775" h="23495">
                  <a:moveTo>
                    <a:pt x="2009195" y="0"/>
                  </a:moveTo>
                  <a:lnTo>
                    <a:pt x="0" y="23088"/>
                  </a:lnTo>
                </a:path>
              </a:pathLst>
            </a:custGeom>
            <a:ln w="28679">
              <a:solidFill>
                <a:srgbClr val="FF6E22"/>
              </a:solidFill>
            </a:ln>
          </p:spPr>
          <p:txBody>
            <a:bodyPr wrap="square" lIns="0" tIns="0" rIns="0" bIns="0" rtlCol="0"/>
            <a:lstStyle/>
            <a:p>
              <a:pPr defTabSz="554492"/>
              <a:endParaRPr sz="1092">
                <a:solidFill>
                  <a:prstClr val="black"/>
                </a:solidFill>
                <a:latin typeface="Calibri"/>
              </a:endParaRPr>
            </a:p>
          </p:txBody>
        </p:sp>
        <p:sp>
          <p:nvSpPr>
            <p:cNvPr id="9" name="object 8">
              <a:extLst>
                <a:ext uri="{FF2B5EF4-FFF2-40B4-BE49-F238E27FC236}">
                  <a16:creationId xmlns:a16="http://schemas.microsoft.com/office/drawing/2014/main" id="{5B558436-FE95-46E3-B457-FF73A560EFE5}"/>
                </a:ext>
              </a:extLst>
            </p:cNvPr>
            <p:cNvSpPr/>
            <p:nvPr/>
          </p:nvSpPr>
          <p:spPr>
            <a:xfrm>
              <a:off x="2936977" y="4079386"/>
              <a:ext cx="937247" cy="264924"/>
            </a:xfrm>
            <a:custGeom>
              <a:avLst/>
              <a:gdLst/>
              <a:ahLst/>
              <a:cxnLst/>
              <a:rect l="l" t="t" r="r" b="b"/>
              <a:pathLst>
                <a:path w="1545590" h="436879">
                  <a:moveTo>
                    <a:pt x="1545314" y="436489"/>
                  </a:moveTo>
                  <a:lnTo>
                    <a:pt x="0" y="0"/>
                  </a:lnTo>
                </a:path>
              </a:pathLst>
            </a:custGeom>
            <a:ln w="28679">
              <a:solidFill>
                <a:srgbClr val="1AFF50"/>
              </a:solidFill>
            </a:ln>
          </p:spPr>
          <p:txBody>
            <a:bodyPr wrap="square" lIns="0" tIns="0" rIns="0" bIns="0" rtlCol="0"/>
            <a:lstStyle/>
            <a:p>
              <a:pPr defTabSz="554492"/>
              <a:endParaRPr sz="1092">
                <a:solidFill>
                  <a:prstClr val="black"/>
                </a:solidFill>
                <a:latin typeface="Calibri"/>
              </a:endParaRPr>
            </a:p>
          </p:txBody>
        </p:sp>
        <p:sp>
          <p:nvSpPr>
            <p:cNvPr id="10" name="object 9">
              <a:extLst>
                <a:ext uri="{FF2B5EF4-FFF2-40B4-BE49-F238E27FC236}">
                  <a16:creationId xmlns:a16="http://schemas.microsoft.com/office/drawing/2014/main" id="{C7387B2B-739F-4603-8B5B-300A2D15BCAC}"/>
                </a:ext>
              </a:extLst>
            </p:cNvPr>
            <p:cNvSpPr/>
            <p:nvPr/>
          </p:nvSpPr>
          <p:spPr>
            <a:xfrm>
              <a:off x="2201619" y="4248448"/>
              <a:ext cx="797273" cy="292194"/>
            </a:xfrm>
            <a:prstGeom prst="rect">
              <a:avLst/>
            </a:prstGeom>
            <a:blipFill>
              <a:blip r:embed="rId5" cstate="print"/>
              <a:stretch>
                <a:fillRect/>
              </a:stretch>
            </a:blipFill>
          </p:spPr>
          <p:txBody>
            <a:bodyPr wrap="square" lIns="0" tIns="0" rIns="0" bIns="0" rtlCol="0"/>
            <a:lstStyle/>
            <a:p>
              <a:pPr defTabSz="554492"/>
              <a:endParaRPr sz="1092">
                <a:solidFill>
                  <a:prstClr val="black"/>
                </a:solidFill>
                <a:latin typeface="Calibri"/>
              </a:endParaRPr>
            </a:p>
          </p:txBody>
        </p:sp>
        <p:sp>
          <p:nvSpPr>
            <p:cNvPr id="11" name="object 10">
              <a:extLst>
                <a:ext uri="{FF2B5EF4-FFF2-40B4-BE49-F238E27FC236}">
                  <a16:creationId xmlns:a16="http://schemas.microsoft.com/office/drawing/2014/main" id="{01C3BBC8-426D-4CFC-B57F-D0D6FF1C88ED}"/>
                </a:ext>
              </a:extLst>
            </p:cNvPr>
            <p:cNvSpPr/>
            <p:nvPr/>
          </p:nvSpPr>
          <p:spPr>
            <a:xfrm>
              <a:off x="2857670" y="4153135"/>
              <a:ext cx="637282" cy="454376"/>
            </a:xfrm>
            <a:custGeom>
              <a:avLst/>
              <a:gdLst/>
              <a:ahLst/>
              <a:cxnLst/>
              <a:rect l="l" t="t" r="r" b="b"/>
              <a:pathLst>
                <a:path w="1050925" h="749300">
                  <a:moveTo>
                    <a:pt x="1050355" y="748961"/>
                  </a:moveTo>
                  <a:lnTo>
                    <a:pt x="0" y="0"/>
                  </a:lnTo>
                </a:path>
              </a:pathLst>
            </a:custGeom>
            <a:ln w="28679">
              <a:solidFill>
                <a:srgbClr val="1AFF50"/>
              </a:solidFill>
            </a:ln>
          </p:spPr>
          <p:txBody>
            <a:bodyPr wrap="square" lIns="0" tIns="0" rIns="0" bIns="0" rtlCol="0"/>
            <a:lstStyle/>
            <a:p>
              <a:pPr defTabSz="554492"/>
              <a:endParaRPr sz="1092">
                <a:solidFill>
                  <a:prstClr val="black"/>
                </a:solidFill>
                <a:latin typeface="Calibri"/>
              </a:endParaRPr>
            </a:p>
          </p:txBody>
        </p:sp>
        <p:sp>
          <p:nvSpPr>
            <p:cNvPr id="12" name="object 11">
              <a:extLst>
                <a:ext uri="{FF2B5EF4-FFF2-40B4-BE49-F238E27FC236}">
                  <a16:creationId xmlns:a16="http://schemas.microsoft.com/office/drawing/2014/main" id="{02597ABF-8287-413A-A801-D1A98A7CB9A6}"/>
                </a:ext>
              </a:extLst>
            </p:cNvPr>
            <p:cNvSpPr/>
            <p:nvPr/>
          </p:nvSpPr>
          <p:spPr>
            <a:xfrm>
              <a:off x="3977060" y="3076880"/>
              <a:ext cx="658129" cy="656739"/>
            </a:xfrm>
            <a:prstGeom prst="rect">
              <a:avLst/>
            </a:prstGeom>
            <a:blipFill>
              <a:blip r:embed="rId6" cstate="print"/>
              <a:stretch>
                <a:fillRect/>
              </a:stretch>
            </a:blipFill>
          </p:spPr>
          <p:txBody>
            <a:bodyPr wrap="square" lIns="0" tIns="0" rIns="0" bIns="0" rtlCol="0"/>
            <a:lstStyle/>
            <a:p>
              <a:pPr defTabSz="554492"/>
              <a:endParaRPr sz="1092">
                <a:solidFill>
                  <a:prstClr val="black"/>
                </a:solidFill>
                <a:latin typeface="Calibri"/>
              </a:endParaRPr>
            </a:p>
          </p:txBody>
        </p:sp>
        <p:sp>
          <p:nvSpPr>
            <p:cNvPr id="13" name="object 12">
              <a:extLst>
                <a:ext uri="{FF2B5EF4-FFF2-40B4-BE49-F238E27FC236}">
                  <a16:creationId xmlns:a16="http://schemas.microsoft.com/office/drawing/2014/main" id="{50DFE3D9-23A6-4676-A09D-2AA03196942D}"/>
                </a:ext>
              </a:extLst>
            </p:cNvPr>
            <p:cNvSpPr/>
            <p:nvPr/>
          </p:nvSpPr>
          <p:spPr>
            <a:xfrm>
              <a:off x="4173243" y="3604223"/>
              <a:ext cx="657121" cy="656739"/>
            </a:xfrm>
            <a:prstGeom prst="rect">
              <a:avLst/>
            </a:prstGeom>
            <a:blipFill>
              <a:blip r:embed="rId7" cstate="print"/>
              <a:stretch>
                <a:fillRect/>
              </a:stretch>
            </a:blipFill>
          </p:spPr>
          <p:txBody>
            <a:bodyPr wrap="square" lIns="0" tIns="0" rIns="0" bIns="0" rtlCol="0"/>
            <a:lstStyle/>
            <a:p>
              <a:pPr defTabSz="554492"/>
              <a:endParaRPr sz="1092">
                <a:solidFill>
                  <a:prstClr val="black"/>
                </a:solidFill>
                <a:latin typeface="Calibri"/>
              </a:endParaRPr>
            </a:p>
          </p:txBody>
        </p:sp>
        <p:sp>
          <p:nvSpPr>
            <p:cNvPr id="14" name="object 13">
              <a:extLst>
                <a:ext uri="{FF2B5EF4-FFF2-40B4-BE49-F238E27FC236}">
                  <a16:creationId xmlns:a16="http://schemas.microsoft.com/office/drawing/2014/main" id="{41FEDA5A-288A-4431-B25A-A6BA1ABE67BD}"/>
                </a:ext>
              </a:extLst>
            </p:cNvPr>
            <p:cNvSpPr/>
            <p:nvPr/>
          </p:nvSpPr>
          <p:spPr>
            <a:xfrm>
              <a:off x="3427449" y="4580990"/>
              <a:ext cx="658135" cy="658133"/>
            </a:xfrm>
            <a:prstGeom prst="rect">
              <a:avLst/>
            </a:prstGeom>
            <a:blipFill>
              <a:blip r:embed="rId8" cstate="print"/>
              <a:stretch>
                <a:fillRect/>
              </a:stretch>
            </a:blipFill>
          </p:spPr>
          <p:txBody>
            <a:bodyPr wrap="square" lIns="0" tIns="0" rIns="0" bIns="0" rtlCol="0"/>
            <a:lstStyle/>
            <a:p>
              <a:pPr defTabSz="554492"/>
              <a:endParaRPr sz="1092">
                <a:solidFill>
                  <a:prstClr val="black"/>
                </a:solidFill>
                <a:latin typeface="Calibri"/>
              </a:endParaRPr>
            </a:p>
          </p:txBody>
        </p:sp>
        <p:sp>
          <p:nvSpPr>
            <p:cNvPr id="15" name="object 14">
              <a:extLst>
                <a:ext uri="{FF2B5EF4-FFF2-40B4-BE49-F238E27FC236}">
                  <a16:creationId xmlns:a16="http://schemas.microsoft.com/office/drawing/2014/main" id="{78B0E997-D5CC-49BA-A67D-4392E8A0F8E8}"/>
                </a:ext>
              </a:extLst>
            </p:cNvPr>
            <p:cNvSpPr/>
            <p:nvPr/>
          </p:nvSpPr>
          <p:spPr>
            <a:xfrm>
              <a:off x="3901918" y="4119045"/>
              <a:ext cx="656742" cy="658135"/>
            </a:xfrm>
            <a:prstGeom prst="rect">
              <a:avLst/>
            </a:prstGeom>
            <a:blipFill>
              <a:blip r:embed="rId9" cstate="print"/>
              <a:stretch>
                <a:fillRect/>
              </a:stretch>
            </a:blipFill>
          </p:spPr>
          <p:txBody>
            <a:bodyPr wrap="square" lIns="0" tIns="0" rIns="0" bIns="0" rtlCol="0"/>
            <a:lstStyle/>
            <a:p>
              <a:pPr defTabSz="554492"/>
              <a:endParaRPr sz="1092">
                <a:solidFill>
                  <a:prstClr val="black"/>
                </a:solidFill>
                <a:latin typeface="Calibri"/>
              </a:endParaRPr>
            </a:p>
          </p:txBody>
        </p:sp>
        <p:sp>
          <p:nvSpPr>
            <p:cNvPr id="16" name="object 15">
              <a:extLst>
                <a:ext uri="{FF2B5EF4-FFF2-40B4-BE49-F238E27FC236}">
                  <a16:creationId xmlns:a16="http://schemas.microsoft.com/office/drawing/2014/main" id="{5B57D899-3D19-4AD9-A420-A0FF265974CE}"/>
                </a:ext>
              </a:extLst>
            </p:cNvPr>
            <p:cNvSpPr/>
            <p:nvPr/>
          </p:nvSpPr>
          <p:spPr>
            <a:xfrm>
              <a:off x="3907484" y="3487346"/>
              <a:ext cx="279670" cy="267144"/>
            </a:xfrm>
            <a:prstGeom prst="rect">
              <a:avLst/>
            </a:prstGeom>
            <a:blipFill>
              <a:blip r:embed="rId4" cstate="print"/>
              <a:stretch>
                <a:fillRect/>
              </a:stretch>
            </a:blipFill>
          </p:spPr>
          <p:txBody>
            <a:bodyPr wrap="square" lIns="0" tIns="0" rIns="0" bIns="0" rtlCol="0"/>
            <a:lstStyle/>
            <a:p>
              <a:pPr defTabSz="554492"/>
              <a:endParaRPr sz="1092">
                <a:solidFill>
                  <a:prstClr val="black"/>
                </a:solidFill>
                <a:latin typeface="Calibri"/>
              </a:endParaRPr>
            </a:p>
          </p:txBody>
        </p:sp>
        <p:sp>
          <p:nvSpPr>
            <p:cNvPr id="17" name="object 16">
              <a:extLst>
                <a:ext uri="{FF2B5EF4-FFF2-40B4-BE49-F238E27FC236}">
                  <a16:creationId xmlns:a16="http://schemas.microsoft.com/office/drawing/2014/main" id="{645D7D83-BDAC-4DC0-AF0E-91C4A6A141FE}"/>
                </a:ext>
              </a:extLst>
            </p:cNvPr>
            <p:cNvSpPr/>
            <p:nvPr/>
          </p:nvSpPr>
          <p:spPr>
            <a:xfrm>
              <a:off x="3857396" y="4507249"/>
              <a:ext cx="279670" cy="267146"/>
            </a:xfrm>
            <a:prstGeom prst="rect">
              <a:avLst/>
            </a:prstGeom>
            <a:blipFill>
              <a:blip r:embed="rId4" cstate="print"/>
              <a:stretch>
                <a:fillRect/>
              </a:stretch>
            </a:blipFill>
          </p:spPr>
          <p:txBody>
            <a:bodyPr wrap="square" lIns="0" tIns="0" rIns="0" bIns="0" rtlCol="0"/>
            <a:lstStyle/>
            <a:p>
              <a:pPr defTabSz="554492"/>
              <a:endParaRPr sz="1092">
                <a:solidFill>
                  <a:prstClr val="black"/>
                </a:solidFill>
                <a:latin typeface="Calibri"/>
              </a:endParaRPr>
            </a:p>
          </p:txBody>
        </p:sp>
        <p:sp>
          <p:nvSpPr>
            <p:cNvPr id="18" name="object 17">
              <a:extLst>
                <a:ext uri="{FF2B5EF4-FFF2-40B4-BE49-F238E27FC236}">
                  <a16:creationId xmlns:a16="http://schemas.microsoft.com/office/drawing/2014/main" id="{D2852157-59BF-44E4-9F22-BA6BE5AB9635}"/>
                </a:ext>
              </a:extLst>
            </p:cNvPr>
            <p:cNvSpPr/>
            <p:nvPr/>
          </p:nvSpPr>
          <p:spPr>
            <a:xfrm>
              <a:off x="3366227" y="5012328"/>
              <a:ext cx="279672" cy="266391"/>
            </a:xfrm>
            <a:prstGeom prst="rect">
              <a:avLst/>
            </a:prstGeom>
            <a:blipFill>
              <a:blip r:embed="rId4" cstate="print"/>
              <a:stretch>
                <a:fillRect/>
              </a:stretch>
            </a:blipFill>
          </p:spPr>
          <p:txBody>
            <a:bodyPr wrap="square" lIns="0" tIns="0" rIns="0" bIns="0" rtlCol="0"/>
            <a:lstStyle/>
            <a:p>
              <a:pPr defTabSz="554492"/>
              <a:endParaRPr sz="1092">
                <a:solidFill>
                  <a:prstClr val="black"/>
                </a:solidFill>
                <a:latin typeface="Calibri"/>
              </a:endParaRPr>
            </a:p>
          </p:txBody>
        </p:sp>
        <p:sp>
          <p:nvSpPr>
            <p:cNvPr id="19" name="object 18">
              <a:extLst>
                <a:ext uri="{FF2B5EF4-FFF2-40B4-BE49-F238E27FC236}">
                  <a16:creationId xmlns:a16="http://schemas.microsoft.com/office/drawing/2014/main" id="{4EE202CF-2A53-49F4-9B46-78A1E69E4114}"/>
                </a:ext>
              </a:extLst>
            </p:cNvPr>
            <p:cNvSpPr/>
            <p:nvPr/>
          </p:nvSpPr>
          <p:spPr>
            <a:xfrm>
              <a:off x="2262840" y="3662663"/>
              <a:ext cx="644222" cy="644219"/>
            </a:xfrm>
            <a:prstGeom prst="rect">
              <a:avLst/>
            </a:prstGeom>
            <a:blipFill>
              <a:blip r:embed="rId10" cstate="print"/>
              <a:stretch>
                <a:fillRect/>
              </a:stretch>
            </a:blipFill>
          </p:spPr>
          <p:txBody>
            <a:bodyPr wrap="square" lIns="0" tIns="0" rIns="0" bIns="0" rtlCol="0"/>
            <a:lstStyle/>
            <a:p>
              <a:pPr defTabSz="554492"/>
              <a:endParaRPr sz="1092">
                <a:solidFill>
                  <a:prstClr val="black"/>
                </a:solidFill>
                <a:latin typeface="Calibri"/>
              </a:endParaRPr>
            </a:p>
          </p:txBody>
        </p:sp>
        <p:sp>
          <p:nvSpPr>
            <p:cNvPr id="20" name="object 21">
              <a:extLst>
                <a:ext uri="{FF2B5EF4-FFF2-40B4-BE49-F238E27FC236}">
                  <a16:creationId xmlns:a16="http://schemas.microsoft.com/office/drawing/2014/main" id="{6A68138C-EC80-4D87-86B5-AD162D52AF5C}"/>
                </a:ext>
              </a:extLst>
            </p:cNvPr>
            <p:cNvSpPr/>
            <p:nvPr/>
          </p:nvSpPr>
          <p:spPr>
            <a:xfrm>
              <a:off x="4661665" y="3788963"/>
              <a:ext cx="295646" cy="295640"/>
            </a:xfrm>
            <a:prstGeom prst="rect">
              <a:avLst/>
            </a:prstGeom>
            <a:blipFill>
              <a:blip r:embed="rId11" cstate="print"/>
              <a:stretch>
                <a:fillRect/>
              </a:stretch>
            </a:blipFill>
          </p:spPr>
          <p:txBody>
            <a:bodyPr wrap="square" lIns="0" tIns="0" rIns="0" bIns="0" rtlCol="0"/>
            <a:lstStyle/>
            <a:p>
              <a:pPr defTabSz="554492"/>
              <a:endParaRPr sz="1092">
                <a:solidFill>
                  <a:prstClr val="black"/>
                </a:solidFill>
                <a:latin typeface="Calibri"/>
              </a:endParaRPr>
            </a:p>
          </p:txBody>
        </p:sp>
        <p:sp>
          <p:nvSpPr>
            <p:cNvPr id="21" name="object 22">
              <a:extLst>
                <a:ext uri="{FF2B5EF4-FFF2-40B4-BE49-F238E27FC236}">
                  <a16:creationId xmlns:a16="http://schemas.microsoft.com/office/drawing/2014/main" id="{51B3A990-EA64-4A60-946B-A4AD2D32C40F}"/>
                </a:ext>
              </a:extLst>
            </p:cNvPr>
            <p:cNvSpPr/>
            <p:nvPr/>
          </p:nvSpPr>
          <p:spPr>
            <a:xfrm>
              <a:off x="5054662" y="3936443"/>
              <a:ext cx="1866793" cy="0"/>
            </a:xfrm>
            <a:custGeom>
              <a:avLst/>
              <a:gdLst/>
              <a:ahLst/>
              <a:cxnLst/>
              <a:rect l="l" t="t" r="r" b="b"/>
              <a:pathLst>
                <a:path w="3078479">
                  <a:moveTo>
                    <a:pt x="0" y="0"/>
                  </a:moveTo>
                  <a:lnTo>
                    <a:pt x="3078440" y="0"/>
                  </a:lnTo>
                </a:path>
              </a:pathLst>
            </a:custGeom>
            <a:ln w="41883">
              <a:solidFill>
                <a:srgbClr val="F95818"/>
              </a:solidFill>
            </a:ln>
          </p:spPr>
          <p:txBody>
            <a:bodyPr wrap="square" lIns="0" tIns="0" rIns="0" bIns="0" rtlCol="0"/>
            <a:lstStyle/>
            <a:p>
              <a:pPr defTabSz="554492"/>
              <a:endParaRPr sz="1092">
                <a:solidFill>
                  <a:prstClr val="black"/>
                </a:solidFill>
                <a:latin typeface="Calibri"/>
              </a:endParaRPr>
            </a:p>
          </p:txBody>
        </p:sp>
        <p:sp>
          <p:nvSpPr>
            <p:cNvPr id="23" name="object 24">
              <a:extLst>
                <a:ext uri="{FF2B5EF4-FFF2-40B4-BE49-F238E27FC236}">
                  <a16:creationId xmlns:a16="http://schemas.microsoft.com/office/drawing/2014/main" id="{69D1F34A-303C-4389-BD87-ABF68E6A1087}"/>
                </a:ext>
              </a:extLst>
            </p:cNvPr>
            <p:cNvSpPr/>
            <p:nvPr/>
          </p:nvSpPr>
          <p:spPr>
            <a:xfrm>
              <a:off x="6872861" y="2152646"/>
              <a:ext cx="3741157" cy="3161946"/>
            </a:xfrm>
            <a:prstGeom prst="rect">
              <a:avLst/>
            </a:prstGeom>
            <a:blipFill>
              <a:blip r:embed="rId12" cstate="print"/>
              <a:stretch>
                <a:fillRect/>
              </a:stretch>
            </a:blipFill>
          </p:spPr>
          <p:txBody>
            <a:bodyPr wrap="square" lIns="0" tIns="0" rIns="0" bIns="0" rtlCol="0"/>
            <a:lstStyle/>
            <a:p>
              <a:pPr defTabSz="554492"/>
              <a:endParaRPr sz="1092">
                <a:solidFill>
                  <a:prstClr val="black"/>
                </a:solidFill>
                <a:latin typeface="Calibri"/>
              </a:endParaRPr>
            </a:p>
          </p:txBody>
        </p:sp>
        <p:pic>
          <p:nvPicPr>
            <p:cNvPr id="25" name="Image 24">
              <a:extLst>
                <a:ext uri="{FF2B5EF4-FFF2-40B4-BE49-F238E27FC236}">
                  <a16:creationId xmlns:a16="http://schemas.microsoft.com/office/drawing/2014/main" id="{EA8538DA-B3D8-4BFC-82B9-79CFF77A764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5374112" y="3035024"/>
              <a:ext cx="918061" cy="931662"/>
            </a:xfrm>
            <a:prstGeom prst="rect">
              <a:avLst/>
            </a:prstGeom>
          </p:spPr>
        </p:pic>
      </p:grpSp>
      <p:pic>
        <p:nvPicPr>
          <p:cNvPr id="26" name="Image 25">
            <a:extLst>
              <a:ext uri="{FF2B5EF4-FFF2-40B4-BE49-F238E27FC236}">
                <a16:creationId xmlns:a16="http://schemas.microsoft.com/office/drawing/2014/main" id="{4D520190-8ADE-4F0A-AB0A-B3AE8720F4E8}"/>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1171471" y="6107162"/>
            <a:ext cx="738877" cy="580840"/>
          </a:xfrm>
          <a:prstGeom prst="rect">
            <a:avLst/>
          </a:prstGeom>
        </p:spPr>
      </p:pic>
    </p:spTree>
    <p:extLst>
      <p:ext uri="{BB962C8B-B14F-4D97-AF65-F5344CB8AC3E}">
        <p14:creationId xmlns:p14="http://schemas.microsoft.com/office/powerpoint/2010/main" val="2368558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6C2988A5-9AD5-4A94-A4AA-207E3B29CE74}"/>
              </a:ext>
            </a:extLst>
          </p:cNvPr>
          <p:cNvSpPr>
            <a:spLocks noGrp="1"/>
          </p:cNvSpPr>
          <p:nvPr>
            <p:ph type="title"/>
          </p:nvPr>
        </p:nvSpPr>
        <p:spPr>
          <a:xfrm>
            <a:off x="1990845" y="353550"/>
            <a:ext cx="9919503" cy="519049"/>
          </a:xfrm>
        </p:spPr>
        <p:txBody>
          <a:bodyPr/>
          <a:lstStyle/>
          <a:p>
            <a:r>
              <a:rPr lang="fr-FR" b="1" dirty="0">
                <a:latin typeface="Emy Slab Alt"/>
              </a:rPr>
              <a:t>SERENICITY</a:t>
            </a:r>
            <a:r>
              <a:rPr lang="fr-FR" dirty="0">
                <a:latin typeface="Emy Slab Alt"/>
              </a:rPr>
              <a:t> CONTROL</a:t>
            </a:r>
          </a:p>
        </p:txBody>
      </p:sp>
      <p:sp>
        <p:nvSpPr>
          <p:cNvPr id="21" name="ZoneTexte 20">
            <a:extLst>
              <a:ext uri="{FF2B5EF4-FFF2-40B4-BE49-F238E27FC236}">
                <a16:creationId xmlns:a16="http://schemas.microsoft.com/office/drawing/2014/main" id="{4B00C8C9-5FF7-49ED-9DD3-97F3A401B0A5}"/>
              </a:ext>
            </a:extLst>
          </p:cNvPr>
          <p:cNvSpPr txBox="1"/>
          <p:nvPr/>
        </p:nvSpPr>
        <p:spPr>
          <a:xfrm>
            <a:off x="3839134" y="1477737"/>
            <a:ext cx="7291219" cy="4421723"/>
          </a:xfrm>
          <a:prstGeom prst="rect">
            <a:avLst/>
          </a:prstGeom>
          <a:noFill/>
        </p:spPr>
        <p:txBody>
          <a:bodyPr wrap="square" rtlCol="0">
            <a:spAutoFit/>
          </a:bodyPr>
          <a:lstStyle/>
          <a:p>
            <a:r>
              <a:rPr lang="fr-FR" sz="2000" b="1" spc="-10" dirty="0">
                <a:solidFill>
                  <a:srgbClr val="EF6531"/>
                </a:solidFill>
                <a:latin typeface="Emy Slab Alt SemiBold"/>
              </a:rPr>
              <a:t>SERENICITY CONTROL</a:t>
            </a:r>
            <a:r>
              <a:rPr lang="fr-FR" baseline="30000" dirty="0"/>
              <a:t>TM</a:t>
            </a:r>
            <a:r>
              <a:rPr lang="fr-FR" spc="-20" dirty="0">
                <a:solidFill>
                  <a:schemeClr val="accent1">
                    <a:lumMod val="50000"/>
                  </a:schemeClr>
                </a:solidFill>
                <a:latin typeface="CorporativeSansRd" panose="00000500000000000000" pitchFamily="50" charset="0"/>
                <a:ea typeface="+mn-lt"/>
                <a:cs typeface="+mn-lt"/>
              </a:rPr>
              <a:t> est le tableau de bord qui permet de visualiser le travail effectué par </a:t>
            </a:r>
            <a:r>
              <a:rPr lang="fr-FR" b="1" spc="-10" dirty="0">
                <a:solidFill>
                  <a:srgbClr val="EF6531"/>
                </a:solidFill>
                <a:latin typeface="Emy Slab Alt SemiBold"/>
              </a:rPr>
              <a:t>DETOXIO</a:t>
            </a:r>
            <a:r>
              <a:rPr lang="fr-FR" sz="1400" baseline="30000" dirty="0"/>
              <a:t>TM</a:t>
            </a:r>
          </a:p>
          <a:p>
            <a:endParaRPr lang="fr-FR" sz="1400" spc="-20" baseline="30000" dirty="0">
              <a:solidFill>
                <a:schemeClr val="accent1">
                  <a:lumMod val="50000"/>
                </a:schemeClr>
              </a:solidFill>
              <a:latin typeface="CorporativeSansRd" panose="00000500000000000000" pitchFamily="50" charset="0"/>
              <a:ea typeface="+mn-lt"/>
              <a:cs typeface="+mn-lt"/>
            </a:endParaRPr>
          </a:p>
          <a:p>
            <a:pPr marL="285750" indent="-285750">
              <a:buFont typeface="Arial" panose="020B0604020202020204" pitchFamily="34" charset="0"/>
              <a:buChar char="•"/>
            </a:pPr>
            <a:r>
              <a:rPr lang="fr-FR" spc="-20" dirty="0">
                <a:solidFill>
                  <a:schemeClr val="accent1">
                    <a:lumMod val="50000"/>
                  </a:schemeClr>
                </a:solidFill>
                <a:latin typeface="CorporativeSansRd" panose="00000500000000000000" pitchFamily="50" charset="0"/>
                <a:ea typeface="+mn-lt"/>
                <a:cs typeface="+mn-lt"/>
              </a:rPr>
              <a:t>Accessible à partir de n’importe quel navigateur.</a:t>
            </a:r>
          </a:p>
          <a:p>
            <a:endParaRPr lang="fr-FR" spc="-20" dirty="0">
              <a:solidFill>
                <a:schemeClr val="accent1">
                  <a:lumMod val="50000"/>
                </a:schemeClr>
              </a:solidFill>
              <a:latin typeface="CorporativeSansRd" panose="00000500000000000000" pitchFamily="50" charset="0"/>
              <a:ea typeface="+mn-lt"/>
              <a:cs typeface="+mn-lt"/>
            </a:endParaRPr>
          </a:p>
          <a:p>
            <a:pPr marL="285750" indent="-285750">
              <a:buFont typeface="Arial" panose="020B0604020202020204" pitchFamily="34" charset="0"/>
              <a:buChar char="•"/>
            </a:pPr>
            <a:r>
              <a:rPr lang="fr-FR" spc="-20" dirty="0">
                <a:solidFill>
                  <a:schemeClr val="accent1">
                    <a:lumMod val="50000"/>
                  </a:schemeClr>
                </a:solidFill>
                <a:latin typeface="CorporativeSansRd" panose="00000500000000000000" pitchFamily="50" charset="0"/>
                <a:ea typeface="+mn-lt"/>
                <a:cs typeface="+mn-lt"/>
              </a:rPr>
              <a:t>Responsive (smartphone, tablette).</a:t>
            </a:r>
          </a:p>
          <a:p>
            <a:endParaRPr lang="fr-FR" spc="-20" dirty="0">
              <a:solidFill>
                <a:schemeClr val="accent1">
                  <a:lumMod val="50000"/>
                </a:schemeClr>
              </a:solidFill>
              <a:latin typeface="CorporativeSansRd" panose="00000500000000000000" pitchFamily="50" charset="0"/>
              <a:ea typeface="+mn-lt"/>
              <a:cs typeface="+mn-lt"/>
            </a:endParaRPr>
          </a:p>
          <a:p>
            <a:pPr marL="285750" indent="-285750">
              <a:buFont typeface="Arial" panose="020B0604020202020204" pitchFamily="34" charset="0"/>
              <a:buChar char="•"/>
            </a:pPr>
            <a:r>
              <a:rPr lang="fr-FR" spc="-20" dirty="0">
                <a:solidFill>
                  <a:schemeClr val="accent1">
                    <a:lumMod val="50000"/>
                  </a:schemeClr>
                </a:solidFill>
                <a:latin typeface="CorporativeSansRd" panose="00000500000000000000" pitchFamily="50" charset="0"/>
                <a:ea typeface="+mn-lt"/>
                <a:cs typeface="+mn-lt"/>
              </a:rPr>
              <a:t>Intuitif et ergonomique.</a:t>
            </a:r>
          </a:p>
          <a:p>
            <a:endParaRPr lang="fr-FR" spc="-20" dirty="0">
              <a:solidFill>
                <a:schemeClr val="accent1">
                  <a:lumMod val="50000"/>
                </a:schemeClr>
              </a:solidFill>
              <a:latin typeface="CorporativeSansRd" panose="00000500000000000000" pitchFamily="50" charset="0"/>
              <a:ea typeface="+mn-lt"/>
              <a:cs typeface="+mn-lt"/>
            </a:endParaRPr>
          </a:p>
          <a:p>
            <a:pPr marL="285750" indent="-285750">
              <a:buFont typeface="Arial" panose="020B0604020202020204" pitchFamily="34" charset="0"/>
              <a:buChar char="•"/>
            </a:pPr>
            <a:r>
              <a:rPr lang="fr-FR" spc="-20" dirty="0">
                <a:solidFill>
                  <a:schemeClr val="accent1">
                    <a:lumMod val="50000"/>
                  </a:schemeClr>
                </a:solidFill>
                <a:latin typeface="CorporativeSansRd" panose="00000500000000000000" pitchFamily="50" charset="0"/>
                <a:ea typeface="+mn-lt"/>
                <a:cs typeface="+mn-lt"/>
              </a:rPr>
              <a:t>Présente la </a:t>
            </a:r>
            <a:r>
              <a:rPr lang="fr-FR" spc="-20" dirty="0" err="1">
                <a:solidFill>
                  <a:schemeClr val="accent1">
                    <a:lumMod val="50000"/>
                  </a:schemeClr>
                </a:solidFill>
                <a:latin typeface="CorporativeSansRd" panose="00000500000000000000" pitchFamily="50" charset="0"/>
                <a:ea typeface="+mn-lt"/>
                <a:cs typeface="+mn-lt"/>
              </a:rPr>
              <a:t>cybermétéo</a:t>
            </a:r>
            <a:r>
              <a:rPr lang="fr-FR" spc="-20" dirty="0">
                <a:solidFill>
                  <a:schemeClr val="accent1">
                    <a:lumMod val="50000"/>
                  </a:schemeClr>
                </a:solidFill>
                <a:latin typeface="CorporativeSansRd" panose="00000500000000000000" pitchFamily="50" charset="0"/>
                <a:ea typeface="+mn-lt"/>
                <a:cs typeface="+mn-lt"/>
              </a:rPr>
              <a:t>.</a:t>
            </a:r>
          </a:p>
          <a:p>
            <a:endParaRPr lang="fr-FR" spc="-20" dirty="0">
              <a:solidFill>
                <a:schemeClr val="accent1">
                  <a:lumMod val="50000"/>
                </a:schemeClr>
              </a:solidFill>
              <a:latin typeface="CorporativeSansRd" panose="00000500000000000000" pitchFamily="50" charset="0"/>
              <a:ea typeface="+mn-lt"/>
              <a:cs typeface="+mn-lt"/>
            </a:endParaRPr>
          </a:p>
          <a:p>
            <a:pPr marL="285750" indent="-285750">
              <a:buFont typeface="Arial" panose="020B0604020202020204" pitchFamily="34" charset="0"/>
              <a:buChar char="•"/>
            </a:pPr>
            <a:r>
              <a:rPr lang="fr-FR" spc="-20" dirty="0">
                <a:solidFill>
                  <a:schemeClr val="accent1">
                    <a:lumMod val="50000"/>
                  </a:schemeClr>
                </a:solidFill>
                <a:latin typeface="CorporativeSansRd" panose="00000500000000000000" pitchFamily="50" charset="0"/>
                <a:ea typeface="+mn-lt"/>
                <a:cs typeface="+mn-lt"/>
              </a:rPr>
              <a:t>Propose des outils d’analyse simples mais efficaces.</a:t>
            </a:r>
          </a:p>
          <a:p>
            <a:endParaRPr lang="fr-FR" spc="-20" dirty="0">
              <a:solidFill>
                <a:schemeClr val="accent1">
                  <a:lumMod val="50000"/>
                </a:schemeClr>
              </a:solidFill>
              <a:latin typeface="CorporativeSansRd" panose="00000500000000000000" pitchFamily="50" charset="0"/>
              <a:ea typeface="+mn-lt"/>
              <a:cs typeface="+mn-lt"/>
            </a:endParaRPr>
          </a:p>
          <a:p>
            <a:pPr marL="285750" indent="-285750">
              <a:buFont typeface="Arial" panose="020B0604020202020204" pitchFamily="34" charset="0"/>
              <a:buChar char="•"/>
            </a:pPr>
            <a:r>
              <a:rPr lang="fr-FR" spc="-20" dirty="0">
                <a:solidFill>
                  <a:schemeClr val="accent1">
                    <a:lumMod val="50000"/>
                  </a:schemeClr>
                </a:solidFill>
                <a:latin typeface="CorporativeSansRd" panose="00000500000000000000" pitchFamily="50" charset="0"/>
                <a:ea typeface="+mn-lt"/>
                <a:cs typeface="+mn-lt"/>
              </a:rPr>
              <a:t>Permet en quelques clics d’établir un véritable rapport de cybersécurité sur une durée de 7 jours.</a:t>
            </a:r>
          </a:p>
          <a:p>
            <a:endParaRPr lang="fr-FR" spc="-20" dirty="0">
              <a:solidFill>
                <a:schemeClr val="accent1">
                  <a:lumMod val="50000"/>
                </a:schemeClr>
              </a:solidFill>
              <a:latin typeface="CorporativeSansRd" panose="00000500000000000000" pitchFamily="50" charset="0"/>
              <a:ea typeface="+mn-lt"/>
              <a:cs typeface="+mn-lt"/>
            </a:endParaRPr>
          </a:p>
        </p:txBody>
      </p:sp>
      <p:pic>
        <p:nvPicPr>
          <p:cNvPr id="3" name="Image 2">
            <a:extLst>
              <a:ext uri="{FF2B5EF4-FFF2-40B4-BE49-F238E27FC236}">
                <a16:creationId xmlns:a16="http://schemas.microsoft.com/office/drawing/2014/main" id="{6E5959E0-E2B8-41B3-ADDA-2A311D915014}"/>
              </a:ext>
            </a:extLst>
          </p:cNvPr>
          <p:cNvPicPr>
            <a:picLocks noChangeAspect="1"/>
          </p:cNvPicPr>
          <p:nvPr/>
        </p:nvPicPr>
        <p:blipFill>
          <a:blip r:embed="rId2"/>
          <a:stretch>
            <a:fillRect/>
          </a:stretch>
        </p:blipFill>
        <p:spPr>
          <a:xfrm>
            <a:off x="70129" y="1130424"/>
            <a:ext cx="3511269" cy="5502260"/>
          </a:xfrm>
          <a:prstGeom prst="rect">
            <a:avLst/>
          </a:prstGeom>
        </p:spPr>
      </p:pic>
      <p:pic>
        <p:nvPicPr>
          <p:cNvPr id="16" name="Image 15" descr="Une image contenant signe, arrêt, trafic, rue&#10;&#10;Description générée automatiquement">
            <a:extLst>
              <a:ext uri="{FF2B5EF4-FFF2-40B4-BE49-F238E27FC236}">
                <a16:creationId xmlns:a16="http://schemas.microsoft.com/office/drawing/2014/main" id="{C22AB64E-32A2-4E31-A650-00F93BADB6C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36309" y="5972159"/>
            <a:ext cx="1096160" cy="861704"/>
          </a:xfrm>
          <a:prstGeom prst="rect">
            <a:avLst/>
          </a:prstGeom>
        </p:spPr>
      </p:pic>
    </p:spTree>
    <p:extLst>
      <p:ext uri="{BB962C8B-B14F-4D97-AF65-F5344CB8AC3E}">
        <p14:creationId xmlns:p14="http://schemas.microsoft.com/office/powerpoint/2010/main" val="907968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CB6743-F8E5-41B3-83CA-EEA9DEE439B6}"/>
              </a:ext>
            </a:extLst>
          </p:cNvPr>
          <p:cNvSpPr>
            <a:spLocks noGrp="1"/>
          </p:cNvSpPr>
          <p:nvPr>
            <p:ph type="title"/>
          </p:nvPr>
        </p:nvSpPr>
        <p:spPr/>
        <p:txBody>
          <a:bodyPr/>
          <a:lstStyle/>
          <a:p>
            <a:r>
              <a:rPr lang="fr-FR" dirty="0">
                <a:latin typeface="Emy Slab Alt"/>
              </a:rPr>
              <a:t>La Cyber Météo</a:t>
            </a:r>
          </a:p>
        </p:txBody>
      </p:sp>
      <p:grpSp>
        <p:nvGrpSpPr>
          <p:cNvPr id="9" name="Groupe 8">
            <a:extLst>
              <a:ext uri="{FF2B5EF4-FFF2-40B4-BE49-F238E27FC236}">
                <a16:creationId xmlns:a16="http://schemas.microsoft.com/office/drawing/2014/main" id="{48217F62-15C1-49B3-BA8C-F1E2E37C29E8}"/>
              </a:ext>
            </a:extLst>
          </p:cNvPr>
          <p:cNvGrpSpPr/>
          <p:nvPr/>
        </p:nvGrpSpPr>
        <p:grpSpPr>
          <a:xfrm>
            <a:off x="946150" y="4348838"/>
            <a:ext cx="10299700" cy="1414985"/>
            <a:chOff x="1610648" y="5306982"/>
            <a:chExt cx="10299700" cy="1414985"/>
          </a:xfrm>
        </p:grpSpPr>
        <p:sp>
          <p:nvSpPr>
            <p:cNvPr id="3" name="object 2">
              <a:extLst>
                <a:ext uri="{FF2B5EF4-FFF2-40B4-BE49-F238E27FC236}">
                  <a16:creationId xmlns:a16="http://schemas.microsoft.com/office/drawing/2014/main" id="{DA1EB8C2-4AF7-41EE-B01D-D2A6C7E6F2BD}"/>
                </a:ext>
              </a:extLst>
            </p:cNvPr>
            <p:cNvSpPr txBox="1"/>
            <p:nvPr/>
          </p:nvSpPr>
          <p:spPr>
            <a:xfrm>
              <a:off x="1610648" y="5306982"/>
              <a:ext cx="10299700" cy="1414985"/>
            </a:xfrm>
            <a:prstGeom prst="rect">
              <a:avLst/>
            </a:prstGeom>
            <a:ln>
              <a:solidFill>
                <a:srgbClr val="FF6F23"/>
              </a:solidFill>
              <a:prstDash val="lgDash"/>
            </a:ln>
          </p:spPr>
          <p:txBody>
            <a:bodyPr vert="horz" wrap="square" lIns="72000" tIns="72000" rIns="72000" bIns="72000" rtlCol="0" anchor="t">
              <a:spAutoFit/>
            </a:bodyPr>
            <a:lstStyle/>
            <a:p>
              <a:pPr algn="ctr" defTabSz="554492">
                <a:spcBef>
                  <a:spcPts val="67"/>
                </a:spcBef>
              </a:pPr>
              <a:r>
                <a:rPr sz="1600" b="1" dirty="0">
                  <a:solidFill>
                    <a:schemeClr val="accent1">
                      <a:lumMod val="50000"/>
                    </a:schemeClr>
                  </a:solidFill>
                  <a:latin typeface="CorporativeSansRd" panose="00000500000000000000" pitchFamily="50" charset="0"/>
                </a:rPr>
                <a:t>Quelle </a:t>
              </a:r>
              <a:r>
                <a:rPr sz="1600" b="1" dirty="0" err="1">
                  <a:solidFill>
                    <a:schemeClr val="accent1">
                      <a:lumMod val="50000"/>
                    </a:schemeClr>
                  </a:solidFill>
                  <a:latin typeface="CorporativeSansRd" panose="00000500000000000000" pitchFamily="50" charset="0"/>
                </a:rPr>
                <a:t>est</a:t>
              </a:r>
              <a:r>
                <a:rPr sz="1600" b="1" dirty="0">
                  <a:solidFill>
                    <a:schemeClr val="accent1">
                      <a:lumMod val="50000"/>
                    </a:schemeClr>
                  </a:solidFill>
                  <a:latin typeface="CorporativeSansRd" panose="00000500000000000000" pitchFamily="50" charset="0"/>
                </a:rPr>
                <a:t> </a:t>
              </a:r>
              <a:r>
                <a:rPr sz="1600" b="1" dirty="0" err="1">
                  <a:solidFill>
                    <a:schemeClr val="accent1">
                      <a:lumMod val="50000"/>
                    </a:schemeClr>
                  </a:solidFill>
                  <a:latin typeface="CorporativeSansRd" panose="00000500000000000000" pitchFamily="50" charset="0"/>
                </a:rPr>
                <a:t>votre</a:t>
              </a:r>
              <a:r>
                <a:rPr sz="1600" b="1" dirty="0">
                  <a:solidFill>
                    <a:schemeClr val="accent1">
                      <a:lumMod val="50000"/>
                    </a:schemeClr>
                  </a:solidFill>
                  <a:latin typeface="CorporativeSansRd" panose="00000500000000000000" pitchFamily="50" charset="0"/>
                </a:rPr>
                <a:t> cyber </a:t>
              </a:r>
              <a:r>
                <a:rPr sz="1600" b="1" dirty="0" err="1">
                  <a:solidFill>
                    <a:schemeClr val="accent1">
                      <a:lumMod val="50000"/>
                    </a:schemeClr>
                  </a:solidFill>
                  <a:latin typeface="CorporativeSansRd" panose="00000500000000000000" pitchFamily="50" charset="0"/>
                </a:rPr>
                <a:t>température</a:t>
              </a:r>
              <a:r>
                <a:rPr sz="1600" b="1" dirty="0">
                  <a:solidFill>
                    <a:schemeClr val="accent1">
                      <a:lumMod val="50000"/>
                    </a:schemeClr>
                  </a:solidFill>
                  <a:latin typeface="CorporativeSansRd" panose="00000500000000000000" pitchFamily="50" charset="0"/>
                </a:rPr>
                <a:t> ?</a:t>
              </a:r>
              <a:endParaRPr lang="fr-FR" sz="1600" b="1" dirty="0">
                <a:solidFill>
                  <a:schemeClr val="accent1">
                    <a:lumMod val="50000"/>
                  </a:schemeClr>
                </a:solidFill>
                <a:latin typeface="CorporativeSansRd" panose="00000500000000000000" pitchFamily="50" charset="0"/>
              </a:endParaRPr>
            </a:p>
            <a:p>
              <a:pPr algn="ctr" defTabSz="554492">
                <a:spcBef>
                  <a:spcPts val="67"/>
                </a:spcBef>
              </a:pPr>
              <a:endParaRPr lang="fr-FR" sz="1600" b="1" dirty="0">
                <a:solidFill>
                  <a:schemeClr val="accent1">
                    <a:lumMod val="50000"/>
                  </a:schemeClr>
                </a:solidFill>
                <a:latin typeface="CorporativeSansRd" panose="00000500000000000000" pitchFamily="50" charset="0"/>
              </a:endParaRPr>
            </a:p>
            <a:p>
              <a:pPr algn="ctr" defTabSz="554492">
                <a:spcBef>
                  <a:spcPts val="67"/>
                </a:spcBef>
              </a:pPr>
              <a:endParaRPr lang="fr-FR" sz="1600" b="1" dirty="0">
                <a:solidFill>
                  <a:schemeClr val="accent1">
                    <a:lumMod val="50000"/>
                  </a:schemeClr>
                </a:solidFill>
                <a:latin typeface="CorporativeSansRd" panose="00000500000000000000" pitchFamily="50" charset="0"/>
              </a:endParaRPr>
            </a:p>
            <a:p>
              <a:pPr algn="ctr" defTabSz="554492">
                <a:spcBef>
                  <a:spcPts val="67"/>
                </a:spcBef>
              </a:pPr>
              <a:endParaRPr sz="1600" b="1" dirty="0">
                <a:solidFill>
                  <a:schemeClr val="accent1">
                    <a:lumMod val="50000"/>
                  </a:schemeClr>
                </a:solidFill>
                <a:latin typeface="CorporativeSansRd" panose="00000500000000000000" pitchFamily="50" charset="0"/>
              </a:endParaRPr>
            </a:p>
            <a:p>
              <a:pPr algn="ctr" defTabSz="554492"/>
              <a:r>
                <a:rPr sz="1600" dirty="0" err="1">
                  <a:solidFill>
                    <a:schemeClr val="accent1">
                      <a:lumMod val="50000"/>
                    </a:schemeClr>
                  </a:solidFill>
                  <a:latin typeface="CorporativeSansRd" panose="00000500000000000000" pitchFamily="50" charset="0"/>
                </a:rPr>
                <a:t>Découvrez</a:t>
              </a:r>
              <a:r>
                <a:rPr sz="1600" dirty="0">
                  <a:solidFill>
                    <a:schemeClr val="accent1">
                      <a:lumMod val="50000"/>
                    </a:schemeClr>
                  </a:solidFill>
                  <a:latin typeface="CorporativeSansRd" panose="00000500000000000000" pitchFamily="50" charset="0"/>
                </a:rPr>
                <a:t> </a:t>
              </a:r>
              <a:r>
                <a:rPr sz="1600" dirty="0" err="1">
                  <a:solidFill>
                    <a:schemeClr val="accent1">
                      <a:lumMod val="50000"/>
                    </a:schemeClr>
                  </a:solidFill>
                  <a:latin typeface="CorporativeSansRd" panose="00000500000000000000" pitchFamily="50" charset="0"/>
                </a:rPr>
                <a:t>votre</a:t>
              </a:r>
              <a:r>
                <a:rPr lang="fr-FR" sz="1600" dirty="0">
                  <a:solidFill>
                    <a:schemeClr val="accent1">
                      <a:lumMod val="50000"/>
                    </a:schemeClr>
                  </a:solidFill>
                  <a:latin typeface="CorporativeSansRd" panose="00000500000000000000" pitchFamily="50" charset="0"/>
                </a:rPr>
                <a:t> </a:t>
              </a:r>
              <a:r>
                <a:rPr lang="fr-FR" sz="1600" dirty="0" err="1">
                  <a:solidFill>
                    <a:schemeClr val="accent1">
                      <a:lumMod val="50000"/>
                    </a:schemeClr>
                  </a:solidFill>
                  <a:latin typeface="CorporativeSansRd" panose="00000500000000000000" pitchFamily="50" charset="0"/>
                </a:rPr>
                <a:t>CyT</a:t>
              </a:r>
              <a:r>
                <a:rPr lang="fr-FR" sz="1600" dirty="0">
                  <a:solidFill>
                    <a:schemeClr val="accent1">
                      <a:lumMod val="50000"/>
                    </a:schemeClr>
                  </a:solidFill>
                  <a:latin typeface="CorporativeSansRd" panose="00000500000000000000" pitchFamily="50" charset="0"/>
                </a:rPr>
                <a:t> (Cyber Toxicité)</a:t>
              </a:r>
              <a:r>
                <a:rPr sz="1600" dirty="0">
                  <a:solidFill>
                    <a:schemeClr val="accent1">
                      <a:lumMod val="50000"/>
                    </a:schemeClr>
                  </a:solidFill>
                  <a:latin typeface="CorporativeSansRd" panose="00000500000000000000" pitchFamily="50" charset="0"/>
                </a:rPr>
                <a:t> et </a:t>
              </a:r>
              <a:r>
                <a:rPr sz="1600" dirty="0" err="1">
                  <a:solidFill>
                    <a:schemeClr val="accent1">
                      <a:lumMod val="50000"/>
                    </a:schemeClr>
                  </a:solidFill>
                  <a:latin typeface="CorporativeSansRd" panose="00000500000000000000" pitchFamily="50" charset="0"/>
                </a:rPr>
                <a:t>rejoignez</a:t>
              </a:r>
              <a:r>
                <a:rPr sz="1600" dirty="0">
                  <a:solidFill>
                    <a:schemeClr val="accent1">
                      <a:lumMod val="50000"/>
                    </a:schemeClr>
                  </a:solidFill>
                  <a:latin typeface="CorporativeSansRd" panose="00000500000000000000" pitchFamily="50" charset="0"/>
                </a:rPr>
                <a:t> la </a:t>
              </a:r>
              <a:r>
                <a:rPr sz="1600" dirty="0" err="1">
                  <a:solidFill>
                    <a:schemeClr val="accent1">
                      <a:lumMod val="50000"/>
                    </a:schemeClr>
                  </a:solidFill>
                  <a:latin typeface="CorporativeSansRd" panose="00000500000000000000" pitchFamily="50" charset="0"/>
                </a:rPr>
                <a:t>communauté</a:t>
              </a:r>
              <a:r>
                <a:rPr sz="1600" dirty="0">
                  <a:solidFill>
                    <a:schemeClr val="accent1">
                      <a:lumMod val="50000"/>
                    </a:schemeClr>
                  </a:solidFill>
                  <a:latin typeface="CorporativeSansRd" panose="00000500000000000000" pitchFamily="50" charset="0"/>
                </a:rPr>
                <a:t> de </a:t>
              </a:r>
              <a:r>
                <a:rPr sz="1600">
                  <a:solidFill>
                    <a:schemeClr val="accent1">
                      <a:lumMod val="50000"/>
                    </a:schemeClr>
                  </a:solidFill>
                  <a:latin typeface="CorporativeSansRd" panose="00000500000000000000" pitchFamily="50" charset="0"/>
                </a:rPr>
                <a:t>défense</a:t>
              </a:r>
              <a:endParaRPr sz="1600" dirty="0">
                <a:solidFill>
                  <a:prstClr val="black"/>
                </a:solidFill>
                <a:latin typeface="CorporativeSansRd" panose="00000500000000000000" pitchFamily="50" charset="0"/>
                <a:cs typeface="Times New Roman"/>
              </a:endParaRPr>
            </a:p>
          </p:txBody>
        </p:sp>
        <p:sp>
          <p:nvSpPr>
            <p:cNvPr id="4" name="object 5">
              <a:extLst>
                <a:ext uri="{FF2B5EF4-FFF2-40B4-BE49-F238E27FC236}">
                  <a16:creationId xmlns:a16="http://schemas.microsoft.com/office/drawing/2014/main" id="{96AF9D58-E907-4F90-AF5E-9A015A19A0C3}"/>
                </a:ext>
              </a:extLst>
            </p:cNvPr>
            <p:cNvSpPr/>
            <p:nvPr/>
          </p:nvSpPr>
          <p:spPr>
            <a:xfrm>
              <a:off x="4740232" y="5582305"/>
              <a:ext cx="711995" cy="757045"/>
            </a:xfrm>
            <a:prstGeom prst="rect">
              <a:avLst/>
            </a:prstGeom>
            <a:blipFill>
              <a:blip r:embed="rId2" cstate="print"/>
              <a:stretch>
                <a:fillRect/>
              </a:stretch>
            </a:blipFill>
          </p:spPr>
          <p:txBody>
            <a:bodyPr wrap="square" lIns="0" tIns="0" rIns="0" bIns="0" rtlCol="0"/>
            <a:lstStyle/>
            <a:p>
              <a:pPr defTabSz="554492"/>
              <a:endParaRPr sz="1092">
                <a:solidFill>
                  <a:prstClr val="black"/>
                </a:solidFill>
                <a:latin typeface="Calibri"/>
              </a:endParaRPr>
            </a:p>
          </p:txBody>
        </p:sp>
        <p:sp>
          <p:nvSpPr>
            <p:cNvPr id="5" name="object 6">
              <a:extLst>
                <a:ext uri="{FF2B5EF4-FFF2-40B4-BE49-F238E27FC236}">
                  <a16:creationId xmlns:a16="http://schemas.microsoft.com/office/drawing/2014/main" id="{0A8D71F8-AE98-43D6-AE1B-460352CD6158}"/>
                </a:ext>
              </a:extLst>
            </p:cNvPr>
            <p:cNvSpPr/>
            <p:nvPr/>
          </p:nvSpPr>
          <p:spPr>
            <a:xfrm>
              <a:off x="6543897" y="5582305"/>
              <a:ext cx="711996" cy="757045"/>
            </a:xfrm>
            <a:prstGeom prst="rect">
              <a:avLst/>
            </a:prstGeom>
            <a:blipFill>
              <a:blip r:embed="rId3" cstate="print"/>
              <a:stretch>
                <a:fillRect/>
              </a:stretch>
            </a:blipFill>
          </p:spPr>
          <p:txBody>
            <a:bodyPr wrap="square" lIns="0" tIns="0" rIns="0" bIns="0" rtlCol="0"/>
            <a:lstStyle/>
            <a:p>
              <a:pPr defTabSz="554492"/>
              <a:endParaRPr sz="1092">
                <a:solidFill>
                  <a:prstClr val="black"/>
                </a:solidFill>
                <a:latin typeface="Calibri"/>
              </a:endParaRPr>
            </a:p>
          </p:txBody>
        </p:sp>
        <p:sp>
          <p:nvSpPr>
            <p:cNvPr id="6" name="object 7">
              <a:extLst>
                <a:ext uri="{FF2B5EF4-FFF2-40B4-BE49-F238E27FC236}">
                  <a16:creationId xmlns:a16="http://schemas.microsoft.com/office/drawing/2014/main" id="{11CF759B-253C-43AD-A31A-409104DA8914}"/>
                </a:ext>
              </a:extLst>
            </p:cNvPr>
            <p:cNvSpPr/>
            <p:nvPr/>
          </p:nvSpPr>
          <p:spPr>
            <a:xfrm>
              <a:off x="8347565" y="5582305"/>
              <a:ext cx="711996" cy="757045"/>
            </a:xfrm>
            <a:prstGeom prst="rect">
              <a:avLst/>
            </a:prstGeom>
            <a:blipFill>
              <a:blip r:embed="rId4" cstate="print"/>
              <a:stretch>
                <a:fillRect/>
              </a:stretch>
            </a:blipFill>
          </p:spPr>
          <p:txBody>
            <a:bodyPr wrap="square" lIns="0" tIns="0" rIns="0" bIns="0" rtlCol="0"/>
            <a:lstStyle/>
            <a:p>
              <a:pPr defTabSz="554492"/>
              <a:endParaRPr sz="1092">
                <a:solidFill>
                  <a:prstClr val="black"/>
                </a:solidFill>
                <a:latin typeface="Calibri"/>
              </a:endParaRPr>
            </a:p>
          </p:txBody>
        </p:sp>
        <p:sp>
          <p:nvSpPr>
            <p:cNvPr id="7" name="object 8">
              <a:extLst>
                <a:ext uri="{FF2B5EF4-FFF2-40B4-BE49-F238E27FC236}">
                  <a16:creationId xmlns:a16="http://schemas.microsoft.com/office/drawing/2014/main" id="{0BE7365B-6DA3-41FC-8A57-CFE78286A487}"/>
                </a:ext>
              </a:extLst>
            </p:cNvPr>
            <p:cNvSpPr/>
            <p:nvPr/>
          </p:nvSpPr>
          <p:spPr>
            <a:xfrm>
              <a:off x="10080149" y="5689600"/>
              <a:ext cx="587851" cy="649750"/>
            </a:xfrm>
            <a:prstGeom prst="rect">
              <a:avLst/>
            </a:prstGeom>
            <a:blipFill>
              <a:blip r:embed="rId5" cstate="print"/>
              <a:stretch>
                <a:fillRect/>
              </a:stretch>
            </a:blipFill>
          </p:spPr>
          <p:txBody>
            <a:bodyPr wrap="square" lIns="0" tIns="0" rIns="0" bIns="0" rtlCol="0"/>
            <a:lstStyle/>
            <a:p>
              <a:pPr defTabSz="554492"/>
              <a:endParaRPr sz="1092">
                <a:solidFill>
                  <a:prstClr val="black"/>
                </a:solidFill>
                <a:latin typeface="Calibri"/>
              </a:endParaRPr>
            </a:p>
          </p:txBody>
        </p:sp>
        <p:sp>
          <p:nvSpPr>
            <p:cNvPr id="8" name="object 9">
              <a:extLst>
                <a:ext uri="{FF2B5EF4-FFF2-40B4-BE49-F238E27FC236}">
                  <a16:creationId xmlns:a16="http://schemas.microsoft.com/office/drawing/2014/main" id="{CE50F6B8-8849-4E24-872C-C4551B10B033}"/>
                </a:ext>
              </a:extLst>
            </p:cNvPr>
            <p:cNvSpPr/>
            <p:nvPr/>
          </p:nvSpPr>
          <p:spPr>
            <a:xfrm>
              <a:off x="2936565" y="5582305"/>
              <a:ext cx="711996" cy="757045"/>
            </a:xfrm>
            <a:prstGeom prst="rect">
              <a:avLst/>
            </a:prstGeom>
            <a:blipFill>
              <a:blip r:embed="rId6" cstate="print"/>
              <a:stretch>
                <a:fillRect/>
              </a:stretch>
            </a:blipFill>
          </p:spPr>
          <p:txBody>
            <a:bodyPr wrap="square" lIns="0" tIns="0" rIns="0" bIns="0" rtlCol="0"/>
            <a:lstStyle/>
            <a:p>
              <a:pPr defTabSz="554492"/>
              <a:endParaRPr sz="1092">
                <a:solidFill>
                  <a:prstClr val="black"/>
                </a:solidFill>
                <a:latin typeface="Calibri"/>
              </a:endParaRPr>
            </a:p>
          </p:txBody>
        </p:sp>
      </p:grpSp>
      <p:pic>
        <p:nvPicPr>
          <p:cNvPr id="18" name="Image 17" descr="Une image contenant signe, arrêt, trafic, rue&#10;&#10;Description générée automatiquement">
            <a:extLst>
              <a:ext uri="{FF2B5EF4-FFF2-40B4-BE49-F238E27FC236}">
                <a16:creationId xmlns:a16="http://schemas.microsoft.com/office/drawing/2014/main" id="{71628A18-CCF7-4384-A85E-8606D3BBF4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45657" y="5996296"/>
            <a:ext cx="1096160" cy="861704"/>
          </a:xfrm>
          <a:prstGeom prst="rect">
            <a:avLst/>
          </a:prstGeom>
        </p:spPr>
      </p:pic>
      <p:sp>
        <p:nvSpPr>
          <p:cNvPr id="22" name="object 15">
            <a:extLst>
              <a:ext uri="{FF2B5EF4-FFF2-40B4-BE49-F238E27FC236}">
                <a16:creationId xmlns:a16="http://schemas.microsoft.com/office/drawing/2014/main" id="{4B4092D2-C3AD-47F3-B19C-C53D712DC207}"/>
              </a:ext>
            </a:extLst>
          </p:cNvPr>
          <p:cNvSpPr txBox="1"/>
          <p:nvPr/>
        </p:nvSpPr>
        <p:spPr>
          <a:xfrm>
            <a:off x="2859858" y="1573008"/>
            <a:ext cx="8181475" cy="1855992"/>
          </a:xfrm>
          <a:prstGeom prst="rect">
            <a:avLst/>
          </a:prstGeom>
        </p:spPr>
        <p:txBody>
          <a:bodyPr vert="horz" wrap="square" lIns="0" tIns="9242" rIns="0" bIns="0" rtlCol="0">
            <a:spAutoFit/>
          </a:bodyPr>
          <a:lstStyle/>
          <a:p>
            <a:pPr>
              <a:spcBef>
                <a:spcPts val="600"/>
              </a:spcBef>
              <a:buClr>
                <a:schemeClr val="accent2"/>
              </a:buClr>
            </a:pPr>
            <a:r>
              <a:rPr lang="fr-FR" sz="2000" spc="-20" dirty="0">
                <a:solidFill>
                  <a:schemeClr val="accent1">
                    <a:lumMod val="50000"/>
                  </a:schemeClr>
                </a:solidFill>
                <a:latin typeface="CorporativeSansRd" panose="00000500000000000000" pitchFamily="50" charset="0"/>
                <a:ea typeface="+mn-lt"/>
                <a:cs typeface="+mn-lt"/>
              </a:rPr>
              <a:t>Concept unique et déposé de caractérisation simple de la Cybermenace :</a:t>
            </a:r>
          </a:p>
          <a:p>
            <a:pPr>
              <a:spcBef>
                <a:spcPts val="600"/>
              </a:spcBef>
              <a:buClr>
                <a:schemeClr val="accent2"/>
              </a:buClr>
            </a:pPr>
            <a:endParaRPr lang="fr-FR" sz="2000" spc="-20" dirty="0">
              <a:solidFill>
                <a:schemeClr val="accent1">
                  <a:lumMod val="50000"/>
                </a:schemeClr>
              </a:solidFill>
              <a:latin typeface="CorporativeSansRd" panose="00000500000000000000" pitchFamily="50" charset="0"/>
              <a:ea typeface="+mn-lt"/>
              <a:cs typeface="+mn-lt"/>
            </a:endParaRPr>
          </a:p>
          <a:p>
            <a:pPr marL="342900" indent="-342900">
              <a:spcBef>
                <a:spcPts val="600"/>
              </a:spcBef>
              <a:buClr>
                <a:schemeClr val="accent2"/>
              </a:buClr>
              <a:buFont typeface="Arial" panose="020B0604020202020204" pitchFamily="34" charset="0"/>
              <a:buChar char="•"/>
            </a:pPr>
            <a:r>
              <a:rPr lang="fr-FR" sz="2000" spc="-20" dirty="0">
                <a:solidFill>
                  <a:schemeClr val="accent1">
                    <a:lumMod val="50000"/>
                  </a:schemeClr>
                </a:solidFill>
                <a:latin typeface="CorporativeSansRd" panose="00000500000000000000" pitchFamily="50" charset="0"/>
                <a:ea typeface="+mn-lt"/>
                <a:cs typeface="+mn-lt"/>
              </a:rPr>
              <a:t>Lisible en un seul coup d’œil</a:t>
            </a:r>
          </a:p>
          <a:p>
            <a:pPr marL="342900" indent="-342900">
              <a:spcBef>
                <a:spcPts val="600"/>
              </a:spcBef>
              <a:buClr>
                <a:schemeClr val="accent2"/>
              </a:buClr>
              <a:buFont typeface="Arial" panose="020B0604020202020204" pitchFamily="34" charset="0"/>
              <a:buChar char="•"/>
            </a:pPr>
            <a:r>
              <a:rPr lang="fr-FR" sz="2000" spc="-20" dirty="0">
                <a:solidFill>
                  <a:schemeClr val="accent1">
                    <a:lumMod val="50000"/>
                  </a:schemeClr>
                </a:solidFill>
                <a:latin typeface="CorporativeSansRd" panose="00000500000000000000" pitchFamily="50" charset="0"/>
                <a:ea typeface="+mn-lt"/>
                <a:cs typeface="+mn-lt"/>
              </a:rPr>
              <a:t>Compréhensible par n’importe qui</a:t>
            </a:r>
          </a:p>
          <a:p>
            <a:pPr marL="342900" indent="-342900">
              <a:spcBef>
                <a:spcPts val="600"/>
              </a:spcBef>
              <a:buClr>
                <a:schemeClr val="accent2"/>
              </a:buClr>
              <a:buFont typeface="Arial" panose="020B0604020202020204" pitchFamily="34" charset="0"/>
              <a:buChar char="•"/>
            </a:pPr>
            <a:r>
              <a:rPr lang="fr-FR" sz="2000" spc="-20" dirty="0">
                <a:solidFill>
                  <a:schemeClr val="accent1">
                    <a:lumMod val="50000"/>
                  </a:schemeClr>
                </a:solidFill>
                <a:latin typeface="CorporativeSansRd" panose="00000500000000000000" pitchFamily="50" charset="0"/>
                <a:ea typeface="+mn-lt"/>
                <a:cs typeface="+mn-lt"/>
              </a:rPr>
              <a:t>Permettant de graduer le cyber risque </a:t>
            </a:r>
          </a:p>
        </p:txBody>
      </p:sp>
      <p:pic>
        <p:nvPicPr>
          <p:cNvPr id="13" name="Graphique 12">
            <a:extLst>
              <a:ext uri="{FF2B5EF4-FFF2-40B4-BE49-F238E27FC236}">
                <a16:creationId xmlns:a16="http://schemas.microsoft.com/office/drawing/2014/main" id="{AA68B9E1-17B7-411B-93D8-8421870FE3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6150" y="1573008"/>
            <a:ext cx="1453643" cy="1855992"/>
          </a:xfrm>
          <a:prstGeom prst="rect">
            <a:avLst/>
          </a:prstGeom>
        </p:spPr>
      </p:pic>
    </p:spTree>
    <p:extLst>
      <p:ext uri="{BB962C8B-B14F-4D97-AF65-F5344CB8AC3E}">
        <p14:creationId xmlns:p14="http://schemas.microsoft.com/office/powerpoint/2010/main" val="117389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descr="Une image contenant texte, capture d’écran, portable&#10;&#10;Description générée automatiquement">
            <a:extLst>
              <a:ext uri="{FF2B5EF4-FFF2-40B4-BE49-F238E27FC236}">
                <a16:creationId xmlns:a16="http://schemas.microsoft.com/office/drawing/2014/main" id="{BEFB022D-3785-42FB-B777-785CE0E022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7447" y="4437022"/>
            <a:ext cx="6308313" cy="2297472"/>
          </a:xfrm>
          <a:prstGeom prst="rect">
            <a:avLst/>
          </a:prstGeom>
        </p:spPr>
      </p:pic>
      <p:sp>
        <p:nvSpPr>
          <p:cNvPr id="24" name="object 18">
            <a:extLst>
              <a:ext uri="{FF2B5EF4-FFF2-40B4-BE49-F238E27FC236}">
                <a16:creationId xmlns:a16="http://schemas.microsoft.com/office/drawing/2014/main" id="{DDC270F0-C25A-4800-A6CA-1CD8ADC4237A}"/>
              </a:ext>
            </a:extLst>
          </p:cNvPr>
          <p:cNvSpPr/>
          <p:nvPr/>
        </p:nvSpPr>
        <p:spPr>
          <a:xfrm>
            <a:off x="285750" y="4582516"/>
            <a:ext cx="1632760" cy="827232"/>
          </a:xfrm>
          <a:custGeom>
            <a:avLst/>
            <a:gdLst/>
            <a:ahLst/>
            <a:cxnLst/>
            <a:rect l="l" t="t" r="r" b="b"/>
            <a:pathLst>
              <a:path w="2273935" h="904875">
                <a:moveTo>
                  <a:pt x="0" y="0"/>
                </a:moveTo>
                <a:lnTo>
                  <a:pt x="0" y="904611"/>
                </a:lnTo>
                <a:lnTo>
                  <a:pt x="2273731" y="904611"/>
                </a:lnTo>
              </a:path>
            </a:pathLst>
          </a:custGeom>
          <a:ln w="41883">
            <a:solidFill>
              <a:srgbClr val="FFFFFF"/>
            </a:solidFill>
          </a:ln>
        </p:spPr>
        <p:txBody>
          <a:bodyPr wrap="square" lIns="0" tIns="0" rIns="0" bIns="0" rtlCol="0"/>
          <a:lstStyle/>
          <a:p>
            <a:pPr defTabSz="554492"/>
            <a:endParaRPr sz="1092">
              <a:solidFill>
                <a:prstClr val="black"/>
              </a:solidFill>
              <a:latin typeface="Calibri"/>
            </a:endParaRPr>
          </a:p>
        </p:txBody>
      </p:sp>
      <p:sp>
        <p:nvSpPr>
          <p:cNvPr id="25" name="object 22">
            <a:extLst>
              <a:ext uri="{FF2B5EF4-FFF2-40B4-BE49-F238E27FC236}">
                <a16:creationId xmlns:a16="http://schemas.microsoft.com/office/drawing/2014/main" id="{7BFD68C8-098F-4074-81BF-ADF6F5E9BC0F}"/>
              </a:ext>
            </a:extLst>
          </p:cNvPr>
          <p:cNvSpPr txBox="1"/>
          <p:nvPr/>
        </p:nvSpPr>
        <p:spPr>
          <a:xfrm>
            <a:off x="228907" y="1148222"/>
            <a:ext cx="11257811" cy="278167"/>
          </a:xfrm>
          <a:prstGeom prst="rect">
            <a:avLst/>
          </a:prstGeom>
        </p:spPr>
        <p:txBody>
          <a:bodyPr vert="horz" wrap="square" lIns="0" tIns="7316" rIns="0" bIns="0" rtlCol="0">
            <a:spAutoFit/>
          </a:bodyPr>
          <a:lstStyle/>
          <a:p>
            <a:pPr marL="7701" marR="3081" algn="just" defTabSz="554492">
              <a:lnSpc>
                <a:spcPct val="101000"/>
              </a:lnSpc>
              <a:spcBef>
                <a:spcPts val="58"/>
              </a:spcBef>
            </a:pPr>
            <a:r>
              <a:rP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Un tableau de bord </a:t>
            </a:r>
            <a:r>
              <a:rPr sz="1600" spc="-15" dirty="0" err="1">
                <a:solidFill>
                  <a:schemeClr val="accent1">
                    <a:lumMod val="50000"/>
                  </a:schemeClr>
                </a:solidFill>
                <a:latin typeface="CorporativeSansRd" panose="00000500000000000000" pitchFamily="50" charset="0"/>
                <a:ea typeface="Microsoft YaHei" panose="020B0503020204020204" pitchFamily="34" charset="-122"/>
                <a:cs typeface="Calibri"/>
              </a:rPr>
              <a:t>en</a:t>
            </a:r>
            <a:r>
              <a:rP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 temps </a:t>
            </a:r>
            <a:r>
              <a:rPr sz="1600" spc="-15" dirty="0" err="1">
                <a:solidFill>
                  <a:schemeClr val="accent1">
                    <a:lumMod val="50000"/>
                  </a:schemeClr>
                </a:solidFill>
                <a:latin typeface="CorporativeSansRd" panose="00000500000000000000" pitchFamily="50" charset="0"/>
                <a:ea typeface="Microsoft YaHei" panose="020B0503020204020204" pitchFamily="34" charset="-122"/>
                <a:cs typeface="Calibri"/>
              </a:rPr>
              <a:t>réel</a:t>
            </a:r>
            <a:r>
              <a:rP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 de l</a:t>
            </a:r>
            <a:r>
              <a:rPr lang="fr-F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’état de la </a:t>
            </a:r>
            <a:r>
              <a:rPr sz="1600" spc="-15" dirty="0" err="1">
                <a:solidFill>
                  <a:schemeClr val="accent1">
                    <a:lumMod val="50000"/>
                  </a:schemeClr>
                </a:solidFill>
                <a:latin typeface="CorporativeSansRd" panose="00000500000000000000" pitchFamily="50" charset="0"/>
                <a:ea typeface="Microsoft YaHei" panose="020B0503020204020204" pitchFamily="34" charset="-122"/>
                <a:cs typeface="Calibri"/>
              </a:rPr>
              <a:t>cybersécurité</a:t>
            </a:r>
            <a:r>
              <a:rP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 d</a:t>
            </a:r>
            <a:r>
              <a:rPr lang="fr-F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u </a:t>
            </a:r>
            <a:r>
              <a:rPr sz="1600" spc="-15" dirty="0" err="1">
                <a:solidFill>
                  <a:schemeClr val="accent1">
                    <a:lumMod val="50000"/>
                  </a:schemeClr>
                </a:solidFill>
                <a:latin typeface="CorporativeSansRd" panose="00000500000000000000" pitchFamily="50" charset="0"/>
                <a:ea typeface="Microsoft YaHei" panose="020B0503020204020204" pitchFamily="34" charset="-122"/>
                <a:cs typeface="Calibri"/>
              </a:rPr>
              <a:t>système</a:t>
            </a:r>
            <a:r>
              <a:rP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 </a:t>
            </a:r>
            <a:r>
              <a:rPr sz="1600" spc="-15" dirty="0" err="1">
                <a:solidFill>
                  <a:schemeClr val="accent1">
                    <a:lumMod val="50000"/>
                  </a:schemeClr>
                </a:solidFill>
                <a:latin typeface="CorporativeSansRd" panose="00000500000000000000" pitchFamily="50" charset="0"/>
                <a:ea typeface="Microsoft YaHei" panose="020B0503020204020204" pitchFamily="34" charset="-122"/>
                <a:cs typeface="Calibri"/>
              </a:rPr>
              <a:t>d’information</a:t>
            </a:r>
            <a:r>
              <a:rPr lang="fr-F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 </a:t>
            </a:r>
            <a:r>
              <a:rPr spc="-15" dirty="0">
                <a:solidFill>
                  <a:schemeClr val="accent1">
                    <a:lumMod val="50000"/>
                  </a:schemeClr>
                </a:solidFill>
                <a:latin typeface="CorporativeSansRd" panose="00000500000000000000" pitchFamily="50" charset="0"/>
                <a:ea typeface="Microsoft YaHei" panose="020B0503020204020204" pitchFamily="34" charset="-122"/>
                <a:cs typeface="Calibri"/>
              </a:rPr>
              <a:t>simple</a:t>
            </a:r>
            <a:r>
              <a:rP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 et </a:t>
            </a:r>
            <a:r>
              <a:rPr sz="1600" spc="-15" dirty="0" err="1">
                <a:solidFill>
                  <a:schemeClr val="accent1">
                    <a:lumMod val="50000"/>
                  </a:schemeClr>
                </a:solidFill>
                <a:latin typeface="CorporativeSansRd" panose="00000500000000000000" pitchFamily="50" charset="0"/>
                <a:ea typeface="Microsoft YaHei" panose="020B0503020204020204" pitchFamily="34" charset="-122"/>
                <a:cs typeface="Calibri"/>
              </a:rPr>
              <a:t>compréhensible</a:t>
            </a:r>
            <a:endParaRPr sz="1600" spc="-15" dirty="0">
              <a:solidFill>
                <a:schemeClr val="accent1">
                  <a:lumMod val="50000"/>
                </a:schemeClr>
              </a:solidFill>
              <a:latin typeface="CorporativeSansRd" panose="00000500000000000000" pitchFamily="50" charset="0"/>
              <a:ea typeface="Microsoft YaHei" panose="020B0503020204020204" pitchFamily="34" charset="-122"/>
              <a:cs typeface="Calibri"/>
            </a:endParaRPr>
          </a:p>
        </p:txBody>
      </p:sp>
      <p:sp>
        <p:nvSpPr>
          <p:cNvPr id="26" name="Rectangle 25">
            <a:extLst>
              <a:ext uri="{FF2B5EF4-FFF2-40B4-BE49-F238E27FC236}">
                <a16:creationId xmlns:a16="http://schemas.microsoft.com/office/drawing/2014/main" id="{0039B1A6-A40C-4906-B6F0-E7D956C39D99}"/>
              </a:ext>
            </a:extLst>
          </p:cNvPr>
          <p:cNvSpPr/>
          <p:nvPr/>
        </p:nvSpPr>
        <p:spPr>
          <a:xfrm>
            <a:off x="2273301" y="2635250"/>
            <a:ext cx="418337" cy="95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object 18">
            <a:extLst>
              <a:ext uri="{FF2B5EF4-FFF2-40B4-BE49-F238E27FC236}">
                <a16:creationId xmlns:a16="http://schemas.microsoft.com/office/drawing/2014/main" id="{DBB9DB00-902E-4949-87D9-F908BEFF1C1B}"/>
              </a:ext>
            </a:extLst>
          </p:cNvPr>
          <p:cNvSpPr/>
          <p:nvPr/>
        </p:nvSpPr>
        <p:spPr>
          <a:xfrm>
            <a:off x="9494652" y="4067018"/>
            <a:ext cx="1378916" cy="548717"/>
          </a:xfrm>
          <a:custGeom>
            <a:avLst/>
            <a:gdLst/>
            <a:ahLst/>
            <a:cxnLst/>
            <a:rect l="l" t="t" r="r" b="b"/>
            <a:pathLst>
              <a:path w="2273934" h="904875">
                <a:moveTo>
                  <a:pt x="2273742" y="904611"/>
                </a:moveTo>
                <a:lnTo>
                  <a:pt x="2273742" y="0"/>
                </a:lnTo>
                <a:lnTo>
                  <a:pt x="0" y="0"/>
                </a:lnTo>
              </a:path>
            </a:pathLst>
          </a:custGeom>
          <a:ln w="41883">
            <a:solidFill>
              <a:srgbClr val="FFFFFF"/>
            </a:solidFill>
          </a:ln>
        </p:spPr>
        <p:txBody>
          <a:bodyPr wrap="square" lIns="0" tIns="0" rIns="0" bIns="0" rtlCol="0"/>
          <a:lstStyle/>
          <a:p>
            <a:pPr defTabSz="554492"/>
            <a:endParaRPr sz="1092">
              <a:solidFill>
                <a:schemeClr val="accent1">
                  <a:lumMod val="50000"/>
                </a:schemeClr>
              </a:solidFill>
              <a:latin typeface="Calibri"/>
            </a:endParaRPr>
          </a:p>
        </p:txBody>
      </p:sp>
      <p:sp>
        <p:nvSpPr>
          <p:cNvPr id="28" name="object 23">
            <a:extLst>
              <a:ext uri="{FF2B5EF4-FFF2-40B4-BE49-F238E27FC236}">
                <a16:creationId xmlns:a16="http://schemas.microsoft.com/office/drawing/2014/main" id="{61C79884-B3FB-492E-80FF-32D4D81F7B00}"/>
              </a:ext>
            </a:extLst>
          </p:cNvPr>
          <p:cNvSpPr txBox="1"/>
          <p:nvPr/>
        </p:nvSpPr>
        <p:spPr>
          <a:xfrm>
            <a:off x="6524625" y="3941767"/>
            <a:ext cx="3234424" cy="435646"/>
          </a:xfrm>
          <a:prstGeom prst="rect">
            <a:avLst/>
          </a:prstGeom>
          <a:solidFill>
            <a:schemeClr val="bg1"/>
          </a:solidFill>
        </p:spPr>
        <p:txBody>
          <a:bodyPr vert="horz" wrap="square" lIns="0" tIns="7316" rIns="0" bIns="0" rtlCol="0">
            <a:spAutoFit/>
          </a:bodyPr>
          <a:lstStyle/>
          <a:p>
            <a:pPr marL="7701" marR="3081" defTabSz="554492">
              <a:lnSpc>
                <a:spcPct val="101000"/>
              </a:lnSpc>
              <a:spcBef>
                <a:spcPts val="58"/>
              </a:spcBef>
            </a:pPr>
            <a:r>
              <a:rPr lang="fr-FR" sz="1400" spc="-15" dirty="0">
                <a:solidFill>
                  <a:schemeClr val="accent1">
                    <a:lumMod val="50000"/>
                  </a:schemeClr>
                </a:solidFill>
                <a:latin typeface="CorporativeSansRd" panose="00000500000000000000" pitchFamily="50" charset="0"/>
                <a:ea typeface="Microsoft YaHei" panose="020B0503020204020204" pitchFamily="34" charset="-122"/>
                <a:cs typeface="Calibri"/>
              </a:rPr>
              <a:t>I</a:t>
            </a:r>
            <a:r>
              <a:rPr sz="1400" spc="-15" dirty="0">
                <a:solidFill>
                  <a:schemeClr val="accent1">
                    <a:lumMod val="50000"/>
                  </a:schemeClr>
                </a:solidFill>
                <a:latin typeface="CorporativeSansRd" panose="00000500000000000000" pitchFamily="50" charset="0"/>
                <a:ea typeface="Microsoft YaHei" panose="020B0503020204020204" pitchFamily="34" charset="-122"/>
                <a:cs typeface="Calibri"/>
              </a:rPr>
              <a:t>dentification </a:t>
            </a:r>
            <a:r>
              <a:rPr lang="fr-FR" sz="1400" spc="-15" dirty="0">
                <a:solidFill>
                  <a:schemeClr val="accent1">
                    <a:lumMod val="50000"/>
                  </a:schemeClr>
                </a:solidFill>
                <a:latin typeface="CorporativeSansRd" panose="00000500000000000000" pitchFamily="50" charset="0"/>
                <a:ea typeface="Microsoft YaHei" panose="020B0503020204020204" pitchFamily="34" charset="-122"/>
                <a:cs typeface="Calibri"/>
              </a:rPr>
              <a:t>instantanée</a:t>
            </a:r>
            <a:r>
              <a:rPr sz="1400" spc="-15" dirty="0">
                <a:solidFill>
                  <a:schemeClr val="accent1">
                    <a:lumMod val="50000"/>
                  </a:schemeClr>
                </a:solidFill>
                <a:latin typeface="CorporativeSansRd" panose="00000500000000000000" pitchFamily="50" charset="0"/>
                <a:ea typeface="Microsoft YaHei" panose="020B0503020204020204" pitchFamily="34" charset="-122"/>
                <a:cs typeface="Calibri"/>
              </a:rPr>
              <a:t> de </a:t>
            </a:r>
            <a:r>
              <a:rPr sz="1400" spc="-15" dirty="0" err="1">
                <a:solidFill>
                  <a:schemeClr val="accent1">
                    <a:lumMod val="50000"/>
                  </a:schemeClr>
                </a:solidFill>
                <a:latin typeface="CorporativeSansRd" panose="00000500000000000000" pitchFamily="50" charset="0"/>
                <a:ea typeface="Microsoft YaHei" panose="020B0503020204020204" pitchFamily="34" charset="-122"/>
                <a:cs typeface="Calibri"/>
              </a:rPr>
              <a:t>l’équipement</a:t>
            </a:r>
            <a:r>
              <a:rPr sz="1400" spc="-15" dirty="0">
                <a:solidFill>
                  <a:schemeClr val="accent1">
                    <a:lumMod val="50000"/>
                  </a:schemeClr>
                </a:solidFill>
                <a:latin typeface="CorporativeSansRd" panose="00000500000000000000" pitchFamily="50" charset="0"/>
                <a:ea typeface="Microsoft YaHei" panose="020B0503020204020204" pitchFamily="34" charset="-122"/>
                <a:cs typeface="Calibri"/>
              </a:rPr>
              <a:t> </a:t>
            </a:r>
            <a:r>
              <a:rPr sz="1400" spc="-15" dirty="0" err="1">
                <a:solidFill>
                  <a:schemeClr val="accent1">
                    <a:lumMod val="50000"/>
                  </a:schemeClr>
                </a:solidFill>
                <a:latin typeface="CorporativeSansRd" panose="00000500000000000000" pitchFamily="50" charset="0"/>
                <a:ea typeface="Microsoft YaHei" panose="020B0503020204020204" pitchFamily="34" charset="-122"/>
                <a:cs typeface="Calibri"/>
              </a:rPr>
              <a:t>contaminé</a:t>
            </a:r>
            <a:r>
              <a:rPr sz="1400" spc="-15" dirty="0">
                <a:solidFill>
                  <a:schemeClr val="accent1">
                    <a:lumMod val="50000"/>
                  </a:schemeClr>
                </a:solidFill>
                <a:latin typeface="CorporativeSansRd" panose="00000500000000000000" pitchFamily="50" charset="0"/>
                <a:ea typeface="Microsoft YaHei" panose="020B0503020204020204" pitchFamily="34" charset="-122"/>
                <a:cs typeface="Calibri"/>
              </a:rPr>
              <a:t> dans </a:t>
            </a:r>
            <a:r>
              <a:rPr lang="fr-FR" sz="1400" spc="-15" dirty="0">
                <a:solidFill>
                  <a:schemeClr val="accent1">
                    <a:lumMod val="50000"/>
                  </a:schemeClr>
                </a:solidFill>
                <a:latin typeface="CorporativeSansRd" panose="00000500000000000000" pitchFamily="50" charset="0"/>
                <a:ea typeface="Microsoft YaHei" panose="020B0503020204020204" pitchFamily="34" charset="-122"/>
                <a:cs typeface="Calibri"/>
              </a:rPr>
              <a:t>votre</a:t>
            </a:r>
            <a:r>
              <a:rPr sz="1400" spc="-15" dirty="0">
                <a:solidFill>
                  <a:schemeClr val="accent1">
                    <a:lumMod val="50000"/>
                  </a:schemeClr>
                </a:solidFill>
                <a:latin typeface="CorporativeSansRd" panose="00000500000000000000" pitchFamily="50" charset="0"/>
                <a:ea typeface="Microsoft YaHei" panose="020B0503020204020204" pitchFamily="34" charset="-122"/>
                <a:cs typeface="Calibri"/>
              </a:rPr>
              <a:t> </a:t>
            </a:r>
            <a:r>
              <a:rPr sz="1400" spc="-15" dirty="0" err="1">
                <a:solidFill>
                  <a:schemeClr val="accent1">
                    <a:lumMod val="50000"/>
                  </a:schemeClr>
                </a:solidFill>
                <a:latin typeface="CorporativeSansRd" panose="00000500000000000000" pitchFamily="50" charset="0"/>
                <a:ea typeface="Microsoft YaHei" panose="020B0503020204020204" pitchFamily="34" charset="-122"/>
                <a:cs typeface="Calibri"/>
              </a:rPr>
              <a:t>réseau</a:t>
            </a:r>
            <a:endParaRPr sz="1400" spc="-15" dirty="0">
              <a:solidFill>
                <a:schemeClr val="accent1">
                  <a:lumMod val="50000"/>
                </a:schemeClr>
              </a:solidFill>
              <a:latin typeface="CorporativeSansRd" panose="00000500000000000000" pitchFamily="50" charset="0"/>
              <a:ea typeface="Microsoft YaHei" panose="020B0503020204020204" pitchFamily="34" charset="-122"/>
              <a:cs typeface="Calibri"/>
            </a:endParaRPr>
          </a:p>
        </p:txBody>
      </p:sp>
      <p:sp>
        <p:nvSpPr>
          <p:cNvPr id="29" name="object 23">
            <a:extLst>
              <a:ext uri="{FF2B5EF4-FFF2-40B4-BE49-F238E27FC236}">
                <a16:creationId xmlns:a16="http://schemas.microsoft.com/office/drawing/2014/main" id="{6F5481AD-201F-4C77-9EDE-A4ACE303D770}"/>
              </a:ext>
            </a:extLst>
          </p:cNvPr>
          <p:cNvSpPr txBox="1"/>
          <p:nvPr/>
        </p:nvSpPr>
        <p:spPr>
          <a:xfrm>
            <a:off x="6524625" y="1703621"/>
            <a:ext cx="3234424" cy="218023"/>
          </a:xfrm>
          <a:prstGeom prst="rect">
            <a:avLst/>
          </a:prstGeom>
          <a:solidFill>
            <a:schemeClr val="bg1"/>
          </a:solidFill>
        </p:spPr>
        <p:txBody>
          <a:bodyPr vert="horz" wrap="square" lIns="0" tIns="7316" rIns="0" bIns="0" rtlCol="0">
            <a:spAutoFit/>
          </a:bodyPr>
          <a:lstStyle/>
          <a:p>
            <a:pPr marL="7701" marR="3081" defTabSz="554492">
              <a:lnSpc>
                <a:spcPct val="101000"/>
              </a:lnSpc>
              <a:spcBef>
                <a:spcPts val="58"/>
              </a:spcBef>
            </a:pPr>
            <a:r>
              <a:rPr lang="fr-FR" sz="1400" spc="-15" dirty="0">
                <a:solidFill>
                  <a:schemeClr val="accent1">
                    <a:lumMod val="50000"/>
                  </a:schemeClr>
                </a:solidFill>
                <a:latin typeface="CorporativeSansRd" panose="00000500000000000000" pitchFamily="50" charset="0"/>
                <a:ea typeface="Microsoft YaHei" panose="020B0503020204020204" pitchFamily="34" charset="-122"/>
                <a:cs typeface="Calibri"/>
              </a:rPr>
              <a:t>Cartographie de la menace</a:t>
            </a:r>
            <a:endParaRPr sz="1400" spc="-15" dirty="0">
              <a:solidFill>
                <a:schemeClr val="accent1">
                  <a:lumMod val="50000"/>
                </a:schemeClr>
              </a:solidFill>
              <a:latin typeface="CorporativeSansRd" panose="00000500000000000000" pitchFamily="50" charset="0"/>
              <a:ea typeface="Microsoft YaHei" panose="020B0503020204020204" pitchFamily="34" charset="-122"/>
              <a:cs typeface="Calibri"/>
            </a:endParaRPr>
          </a:p>
        </p:txBody>
      </p:sp>
      <p:pic>
        <p:nvPicPr>
          <p:cNvPr id="30" name="Image 29" descr="Une image contenant texte&#10;&#10;Description générée automatiquement">
            <a:extLst>
              <a:ext uri="{FF2B5EF4-FFF2-40B4-BE49-F238E27FC236}">
                <a16:creationId xmlns:a16="http://schemas.microsoft.com/office/drawing/2014/main" id="{C9107AC2-93F1-46B2-B5C4-43005CB6A329}"/>
              </a:ext>
            </a:extLst>
          </p:cNvPr>
          <p:cNvPicPr>
            <a:picLocks noChangeAspect="1"/>
          </p:cNvPicPr>
          <p:nvPr/>
        </p:nvPicPr>
        <p:blipFill rotWithShape="1">
          <a:blip r:embed="rId3">
            <a:extLst>
              <a:ext uri="{28A0092B-C50C-407E-A947-70E740481C1C}">
                <a14:useLocalDpi xmlns:a14="http://schemas.microsoft.com/office/drawing/2010/main" val="0"/>
              </a:ext>
            </a:extLst>
          </a:blip>
          <a:srcRect l="13519" t="9281" r="1102"/>
          <a:stretch/>
        </p:blipFill>
        <p:spPr>
          <a:xfrm>
            <a:off x="44590" y="1950499"/>
            <a:ext cx="5696198" cy="3021551"/>
          </a:xfrm>
          <a:prstGeom prst="rect">
            <a:avLst/>
          </a:prstGeom>
        </p:spPr>
      </p:pic>
      <p:pic>
        <p:nvPicPr>
          <p:cNvPr id="31" name="Image 30" descr="Une image contenant carte&#10;&#10;Description générée automatiquement">
            <a:extLst>
              <a:ext uri="{FF2B5EF4-FFF2-40B4-BE49-F238E27FC236}">
                <a16:creationId xmlns:a16="http://schemas.microsoft.com/office/drawing/2014/main" id="{3BCB00AB-8416-440D-BA35-8861F6883F64}"/>
              </a:ext>
            </a:extLst>
          </p:cNvPr>
          <p:cNvPicPr>
            <a:picLocks noChangeAspect="1"/>
          </p:cNvPicPr>
          <p:nvPr/>
        </p:nvPicPr>
        <p:blipFill rotWithShape="1">
          <a:blip r:embed="rId4">
            <a:extLst>
              <a:ext uri="{28A0092B-C50C-407E-A947-70E740481C1C}">
                <a14:useLocalDpi xmlns:a14="http://schemas.microsoft.com/office/drawing/2010/main" val="0"/>
              </a:ext>
            </a:extLst>
          </a:blip>
          <a:srcRect t="4284" r="8201" b="6543"/>
          <a:stretch/>
        </p:blipFill>
        <p:spPr>
          <a:xfrm>
            <a:off x="6524625" y="2034430"/>
            <a:ext cx="4844825" cy="1797668"/>
          </a:xfrm>
          <a:prstGeom prst="rect">
            <a:avLst/>
          </a:prstGeom>
        </p:spPr>
      </p:pic>
      <p:sp>
        <p:nvSpPr>
          <p:cNvPr id="2" name="Titre 1">
            <a:extLst>
              <a:ext uri="{FF2B5EF4-FFF2-40B4-BE49-F238E27FC236}">
                <a16:creationId xmlns:a16="http://schemas.microsoft.com/office/drawing/2014/main" id="{52CB6743-F8E5-41B3-83CA-EEA9DEE439B6}"/>
              </a:ext>
            </a:extLst>
          </p:cNvPr>
          <p:cNvSpPr>
            <a:spLocks noGrp="1"/>
          </p:cNvSpPr>
          <p:nvPr>
            <p:ph type="title"/>
          </p:nvPr>
        </p:nvSpPr>
        <p:spPr/>
        <p:txBody>
          <a:bodyPr/>
          <a:lstStyle/>
          <a:p>
            <a:r>
              <a:rPr lang="fr-FR" dirty="0">
                <a:latin typeface="Emy Slab Alt"/>
              </a:rPr>
              <a:t>Faciliter le diagnostic et la remédiation</a:t>
            </a:r>
          </a:p>
        </p:txBody>
      </p:sp>
      <p:sp>
        <p:nvSpPr>
          <p:cNvPr id="3" name="object 18">
            <a:extLst>
              <a:ext uri="{FF2B5EF4-FFF2-40B4-BE49-F238E27FC236}">
                <a16:creationId xmlns:a16="http://schemas.microsoft.com/office/drawing/2014/main" id="{365FC691-3BA2-4EE9-A4EF-94A78049FE9C}"/>
              </a:ext>
            </a:extLst>
          </p:cNvPr>
          <p:cNvSpPr/>
          <p:nvPr/>
        </p:nvSpPr>
        <p:spPr>
          <a:xfrm>
            <a:off x="285750" y="4582516"/>
            <a:ext cx="1632760" cy="827232"/>
          </a:xfrm>
          <a:custGeom>
            <a:avLst/>
            <a:gdLst/>
            <a:ahLst/>
            <a:cxnLst/>
            <a:rect l="l" t="t" r="r" b="b"/>
            <a:pathLst>
              <a:path w="2273935" h="904875">
                <a:moveTo>
                  <a:pt x="0" y="0"/>
                </a:moveTo>
                <a:lnTo>
                  <a:pt x="0" y="904611"/>
                </a:lnTo>
                <a:lnTo>
                  <a:pt x="2273731" y="904611"/>
                </a:lnTo>
              </a:path>
            </a:pathLst>
          </a:custGeom>
          <a:ln w="41883">
            <a:solidFill>
              <a:srgbClr val="FFFFFF"/>
            </a:solidFill>
          </a:ln>
        </p:spPr>
        <p:txBody>
          <a:bodyPr wrap="square" lIns="0" tIns="0" rIns="0" bIns="0" rtlCol="0"/>
          <a:lstStyle/>
          <a:p>
            <a:pPr defTabSz="554492"/>
            <a:endParaRPr sz="1092">
              <a:solidFill>
                <a:prstClr val="black"/>
              </a:solidFill>
              <a:latin typeface="Calibri"/>
            </a:endParaRPr>
          </a:p>
        </p:txBody>
      </p:sp>
      <p:sp>
        <p:nvSpPr>
          <p:cNvPr id="6" name="object 21">
            <a:extLst>
              <a:ext uri="{FF2B5EF4-FFF2-40B4-BE49-F238E27FC236}">
                <a16:creationId xmlns:a16="http://schemas.microsoft.com/office/drawing/2014/main" id="{2F062E54-F7F6-4D5D-8783-25C3B7B4EBEF}"/>
              </a:ext>
            </a:extLst>
          </p:cNvPr>
          <p:cNvSpPr/>
          <p:nvPr/>
        </p:nvSpPr>
        <p:spPr>
          <a:xfrm>
            <a:off x="10527334" y="952500"/>
            <a:ext cx="1378916" cy="548717"/>
          </a:xfrm>
          <a:custGeom>
            <a:avLst/>
            <a:gdLst/>
            <a:ahLst/>
            <a:cxnLst/>
            <a:rect l="l" t="t" r="r" b="b"/>
            <a:pathLst>
              <a:path w="2273934" h="904875">
                <a:moveTo>
                  <a:pt x="2273742" y="904611"/>
                </a:moveTo>
                <a:lnTo>
                  <a:pt x="2273742" y="0"/>
                </a:lnTo>
                <a:lnTo>
                  <a:pt x="0" y="0"/>
                </a:lnTo>
              </a:path>
            </a:pathLst>
          </a:custGeom>
          <a:ln w="41883">
            <a:solidFill>
              <a:srgbClr val="FFFFFF"/>
            </a:solidFill>
          </a:ln>
        </p:spPr>
        <p:txBody>
          <a:bodyPr wrap="square" lIns="0" tIns="0" rIns="0" bIns="0" rtlCol="0"/>
          <a:lstStyle/>
          <a:p>
            <a:pPr defTabSz="554492"/>
            <a:endParaRPr sz="1092">
              <a:solidFill>
                <a:prstClr val="black"/>
              </a:solidFill>
              <a:latin typeface="Calibri"/>
            </a:endParaRPr>
          </a:p>
        </p:txBody>
      </p:sp>
      <p:sp>
        <p:nvSpPr>
          <p:cNvPr id="7" name="object 22">
            <a:extLst>
              <a:ext uri="{FF2B5EF4-FFF2-40B4-BE49-F238E27FC236}">
                <a16:creationId xmlns:a16="http://schemas.microsoft.com/office/drawing/2014/main" id="{FA0D9D5B-851E-470E-984D-839B81510E93}"/>
              </a:ext>
            </a:extLst>
          </p:cNvPr>
          <p:cNvSpPr txBox="1"/>
          <p:nvPr/>
        </p:nvSpPr>
        <p:spPr>
          <a:xfrm>
            <a:off x="228907" y="1148222"/>
            <a:ext cx="11257811" cy="278167"/>
          </a:xfrm>
          <a:prstGeom prst="rect">
            <a:avLst/>
          </a:prstGeom>
        </p:spPr>
        <p:txBody>
          <a:bodyPr vert="horz" wrap="square" lIns="0" tIns="7316" rIns="0" bIns="0" rtlCol="0">
            <a:spAutoFit/>
          </a:bodyPr>
          <a:lstStyle/>
          <a:p>
            <a:pPr marL="7701" marR="3081" algn="just" defTabSz="554492">
              <a:lnSpc>
                <a:spcPct val="101000"/>
              </a:lnSpc>
              <a:spcBef>
                <a:spcPts val="58"/>
              </a:spcBef>
            </a:pPr>
            <a:r>
              <a:rP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Un tableau de bord </a:t>
            </a:r>
            <a:r>
              <a:rPr sz="1600" spc="-15" dirty="0" err="1">
                <a:solidFill>
                  <a:schemeClr val="accent1">
                    <a:lumMod val="50000"/>
                  </a:schemeClr>
                </a:solidFill>
                <a:latin typeface="CorporativeSansRd" panose="00000500000000000000" pitchFamily="50" charset="0"/>
                <a:ea typeface="Microsoft YaHei" panose="020B0503020204020204" pitchFamily="34" charset="-122"/>
                <a:cs typeface="Calibri"/>
              </a:rPr>
              <a:t>en</a:t>
            </a:r>
            <a:r>
              <a:rP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 temps </a:t>
            </a:r>
            <a:r>
              <a:rPr sz="1600" spc="-15" dirty="0" err="1">
                <a:solidFill>
                  <a:schemeClr val="accent1">
                    <a:lumMod val="50000"/>
                  </a:schemeClr>
                </a:solidFill>
                <a:latin typeface="CorporativeSansRd" panose="00000500000000000000" pitchFamily="50" charset="0"/>
                <a:ea typeface="Microsoft YaHei" panose="020B0503020204020204" pitchFamily="34" charset="-122"/>
                <a:cs typeface="Calibri"/>
              </a:rPr>
              <a:t>réel</a:t>
            </a:r>
            <a:r>
              <a:rP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 de l</a:t>
            </a:r>
            <a:r>
              <a:rPr lang="fr-F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’état de la </a:t>
            </a:r>
            <a:r>
              <a:rPr sz="1600" spc="-15" dirty="0" err="1">
                <a:solidFill>
                  <a:schemeClr val="accent1">
                    <a:lumMod val="50000"/>
                  </a:schemeClr>
                </a:solidFill>
                <a:latin typeface="CorporativeSansRd" panose="00000500000000000000" pitchFamily="50" charset="0"/>
                <a:ea typeface="Microsoft YaHei" panose="020B0503020204020204" pitchFamily="34" charset="-122"/>
                <a:cs typeface="Calibri"/>
              </a:rPr>
              <a:t>cybersécurité</a:t>
            </a:r>
            <a:r>
              <a:rP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 d</a:t>
            </a:r>
            <a:r>
              <a:rPr lang="fr-F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u </a:t>
            </a:r>
            <a:r>
              <a:rPr sz="1600" spc="-15" dirty="0" err="1">
                <a:solidFill>
                  <a:schemeClr val="accent1">
                    <a:lumMod val="50000"/>
                  </a:schemeClr>
                </a:solidFill>
                <a:latin typeface="CorporativeSansRd" panose="00000500000000000000" pitchFamily="50" charset="0"/>
                <a:ea typeface="Microsoft YaHei" panose="020B0503020204020204" pitchFamily="34" charset="-122"/>
                <a:cs typeface="Calibri"/>
              </a:rPr>
              <a:t>système</a:t>
            </a:r>
            <a:r>
              <a:rP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 </a:t>
            </a:r>
            <a:r>
              <a:rPr sz="1600" spc="-15" dirty="0" err="1">
                <a:solidFill>
                  <a:schemeClr val="accent1">
                    <a:lumMod val="50000"/>
                  </a:schemeClr>
                </a:solidFill>
                <a:latin typeface="CorporativeSansRd" panose="00000500000000000000" pitchFamily="50" charset="0"/>
                <a:ea typeface="Microsoft YaHei" panose="020B0503020204020204" pitchFamily="34" charset="-122"/>
                <a:cs typeface="Calibri"/>
              </a:rPr>
              <a:t>d’information</a:t>
            </a:r>
            <a:r>
              <a:rPr lang="fr-F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 </a:t>
            </a:r>
            <a:r>
              <a:rPr spc="-15" dirty="0">
                <a:solidFill>
                  <a:schemeClr val="accent1">
                    <a:lumMod val="50000"/>
                  </a:schemeClr>
                </a:solidFill>
                <a:latin typeface="CorporativeSansRd" panose="00000500000000000000" pitchFamily="50" charset="0"/>
                <a:ea typeface="Microsoft YaHei" panose="020B0503020204020204" pitchFamily="34" charset="-122"/>
                <a:cs typeface="Calibri"/>
              </a:rPr>
              <a:t>simple</a:t>
            </a:r>
            <a:r>
              <a:rP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 et </a:t>
            </a:r>
            <a:r>
              <a:rPr sz="1600" spc="-15" dirty="0" err="1">
                <a:solidFill>
                  <a:schemeClr val="accent1">
                    <a:lumMod val="50000"/>
                  </a:schemeClr>
                </a:solidFill>
                <a:latin typeface="CorporativeSansRd" panose="00000500000000000000" pitchFamily="50" charset="0"/>
                <a:ea typeface="Microsoft YaHei" panose="020B0503020204020204" pitchFamily="34" charset="-122"/>
                <a:cs typeface="Calibri"/>
              </a:rPr>
              <a:t>compréhensible</a:t>
            </a:r>
            <a:endParaRPr sz="1600" spc="-15" dirty="0">
              <a:solidFill>
                <a:schemeClr val="accent1">
                  <a:lumMod val="50000"/>
                </a:schemeClr>
              </a:solidFill>
              <a:latin typeface="CorporativeSansRd" panose="00000500000000000000" pitchFamily="50" charset="0"/>
              <a:ea typeface="Microsoft YaHei" panose="020B0503020204020204" pitchFamily="34" charset="-122"/>
              <a:cs typeface="Calibri"/>
            </a:endParaRPr>
          </a:p>
        </p:txBody>
      </p:sp>
      <p:sp>
        <p:nvSpPr>
          <p:cNvPr id="11" name="Rectangle 10">
            <a:extLst>
              <a:ext uri="{FF2B5EF4-FFF2-40B4-BE49-F238E27FC236}">
                <a16:creationId xmlns:a16="http://schemas.microsoft.com/office/drawing/2014/main" id="{3B0E50BD-824E-4E12-B7E1-56713638C552}"/>
              </a:ext>
            </a:extLst>
          </p:cNvPr>
          <p:cNvSpPr/>
          <p:nvPr/>
        </p:nvSpPr>
        <p:spPr>
          <a:xfrm>
            <a:off x="2273301" y="2635250"/>
            <a:ext cx="418337" cy="95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a:hlinkClick r:id="rId5"/>
            <a:extLst>
              <a:ext uri="{FF2B5EF4-FFF2-40B4-BE49-F238E27FC236}">
                <a16:creationId xmlns:a16="http://schemas.microsoft.com/office/drawing/2014/main" id="{00E766C6-52BE-4A3B-95F2-F82F1B5CD220}"/>
              </a:ext>
            </a:extLst>
          </p:cNvPr>
          <p:cNvPicPr>
            <a:picLocks noChangeAspect="1"/>
          </p:cNvPicPr>
          <p:nvPr/>
        </p:nvPicPr>
        <p:blipFill>
          <a:blip r:embed="rId6"/>
          <a:stretch>
            <a:fillRect/>
          </a:stretch>
        </p:blipFill>
        <p:spPr>
          <a:xfrm>
            <a:off x="10690556" y="6259758"/>
            <a:ext cx="1501444" cy="587522"/>
          </a:xfrm>
          <a:prstGeom prst="rect">
            <a:avLst/>
          </a:prstGeom>
        </p:spPr>
      </p:pic>
      <p:pic>
        <p:nvPicPr>
          <p:cNvPr id="17" name="Image 16" descr="Une image contenant signe, arrêt, trafic, rue&#10;&#10;Description générée automatiquement">
            <a:extLst>
              <a:ext uri="{FF2B5EF4-FFF2-40B4-BE49-F238E27FC236}">
                <a16:creationId xmlns:a16="http://schemas.microsoft.com/office/drawing/2014/main" id="{EDB13E31-C6D6-4C9A-85F6-DE867F73E5C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06031" y="5998789"/>
            <a:ext cx="1096160" cy="861704"/>
          </a:xfrm>
          <a:prstGeom prst="rect">
            <a:avLst/>
          </a:prstGeom>
        </p:spPr>
      </p:pic>
    </p:spTree>
    <p:extLst>
      <p:ext uri="{BB962C8B-B14F-4D97-AF65-F5344CB8AC3E}">
        <p14:creationId xmlns:p14="http://schemas.microsoft.com/office/powerpoint/2010/main" val="2302206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CB6743-F8E5-41B3-83CA-EEA9DEE439B6}"/>
              </a:ext>
            </a:extLst>
          </p:cNvPr>
          <p:cNvSpPr>
            <a:spLocks noGrp="1"/>
          </p:cNvSpPr>
          <p:nvPr>
            <p:ph type="title"/>
          </p:nvPr>
        </p:nvSpPr>
        <p:spPr/>
        <p:txBody>
          <a:bodyPr/>
          <a:lstStyle/>
          <a:p>
            <a:r>
              <a:rPr lang="fr-FR" dirty="0">
                <a:latin typeface="Emy Slab Alt"/>
              </a:rPr>
              <a:t>Retour d’expérience Serenicity</a:t>
            </a:r>
          </a:p>
        </p:txBody>
      </p:sp>
      <p:sp>
        <p:nvSpPr>
          <p:cNvPr id="14" name="ZoneTexte 13">
            <a:extLst>
              <a:ext uri="{FF2B5EF4-FFF2-40B4-BE49-F238E27FC236}">
                <a16:creationId xmlns:a16="http://schemas.microsoft.com/office/drawing/2014/main" id="{96B1AA0D-5A53-4F5F-B999-A8E0894BC8BD}"/>
              </a:ext>
            </a:extLst>
          </p:cNvPr>
          <p:cNvSpPr txBox="1"/>
          <p:nvPr/>
        </p:nvSpPr>
        <p:spPr>
          <a:xfrm>
            <a:off x="509079" y="3961204"/>
            <a:ext cx="4821677" cy="1200329"/>
          </a:xfrm>
          <a:prstGeom prst="rect">
            <a:avLst/>
          </a:prstGeom>
          <a:noFill/>
        </p:spPr>
        <p:txBody>
          <a:bodyPr wrap="square">
            <a:spAutoFit/>
          </a:bodyPr>
          <a:lstStyle/>
          <a:p>
            <a:r>
              <a:rPr lang="fr-FR" sz="3600" dirty="0">
                <a:solidFill>
                  <a:srgbClr val="FF6F23"/>
                </a:solidFill>
                <a:effectLst/>
                <a:latin typeface="CorporativeSansRd" panose="00000500000000000000"/>
              </a:rPr>
              <a:t>99,9 % </a:t>
            </a:r>
            <a:r>
              <a:rPr lang="fr-FR" dirty="0">
                <a:solidFill>
                  <a:srgbClr val="1F1F53"/>
                </a:solidFill>
                <a:effectLst/>
                <a:latin typeface="CorporativeSansRd" panose="00000500000000000000"/>
              </a:rPr>
              <a:t>des entreprises </a:t>
            </a:r>
            <a:r>
              <a:rPr lang="fr-FR" dirty="0">
                <a:solidFill>
                  <a:srgbClr val="1F1F53"/>
                </a:solidFill>
                <a:latin typeface="CorporativeSansRd" panose="00000500000000000000"/>
              </a:rPr>
              <a:t>équip</a:t>
            </a:r>
            <a:r>
              <a:rPr lang="fr-FR" dirty="0">
                <a:solidFill>
                  <a:srgbClr val="1F1F53"/>
                </a:solidFill>
                <a:effectLst/>
                <a:latin typeface="CorporativeSansRd" panose="00000500000000000000"/>
              </a:rPr>
              <a:t>ées d’un </a:t>
            </a:r>
            <a:r>
              <a:rPr lang="fr-FR" dirty="0" err="1">
                <a:solidFill>
                  <a:srgbClr val="1F1F53"/>
                </a:solidFill>
                <a:effectLst/>
                <a:latin typeface="CorporativeSansRd" panose="00000500000000000000"/>
              </a:rPr>
              <a:t>Detoxio</a:t>
            </a:r>
            <a:r>
              <a:rPr lang="fr-FR" dirty="0">
                <a:solidFill>
                  <a:srgbClr val="1F1F53"/>
                </a:solidFill>
                <a:effectLst/>
                <a:latin typeface="CorporativeSansRd" panose="00000500000000000000"/>
              </a:rPr>
              <a:t> ont des flux toxiques malgré leur système de cybersécurité.</a:t>
            </a:r>
          </a:p>
        </p:txBody>
      </p:sp>
      <p:sp>
        <p:nvSpPr>
          <p:cNvPr id="15" name="ZoneTexte 14">
            <a:extLst>
              <a:ext uri="{FF2B5EF4-FFF2-40B4-BE49-F238E27FC236}">
                <a16:creationId xmlns:a16="http://schemas.microsoft.com/office/drawing/2014/main" id="{56A76BA4-D858-40C7-9392-238D9086D414}"/>
              </a:ext>
            </a:extLst>
          </p:cNvPr>
          <p:cNvSpPr txBox="1"/>
          <p:nvPr/>
        </p:nvSpPr>
        <p:spPr>
          <a:xfrm>
            <a:off x="509080" y="2091127"/>
            <a:ext cx="6094378" cy="646331"/>
          </a:xfrm>
          <a:prstGeom prst="rect">
            <a:avLst/>
          </a:prstGeom>
          <a:noFill/>
        </p:spPr>
        <p:txBody>
          <a:bodyPr wrap="square">
            <a:spAutoFit/>
          </a:bodyPr>
          <a:lstStyle/>
          <a:p>
            <a:r>
              <a:rPr lang="fr-FR" sz="3600" dirty="0">
                <a:solidFill>
                  <a:srgbClr val="38F847"/>
                </a:solidFill>
                <a:latin typeface="CorporativeSansRd" panose="00000500000000000000"/>
              </a:rPr>
              <a:t>500</a:t>
            </a:r>
            <a:r>
              <a:rPr lang="fr-FR" sz="3600" dirty="0">
                <a:solidFill>
                  <a:srgbClr val="FF6F23"/>
                </a:solidFill>
                <a:effectLst/>
                <a:latin typeface="CorporativeSansRd" panose="00000500000000000000"/>
              </a:rPr>
              <a:t> </a:t>
            </a:r>
            <a:r>
              <a:rPr lang="fr-FR" sz="2000" dirty="0">
                <a:solidFill>
                  <a:srgbClr val="1F1F53"/>
                </a:solidFill>
                <a:effectLst/>
                <a:latin typeface="CorporativeSansRd" panose="00000500000000000000"/>
              </a:rPr>
              <a:t>DETOXIO</a:t>
            </a:r>
            <a:r>
              <a:rPr lang="fr-FR" sz="2000" baseline="30000" dirty="0">
                <a:solidFill>
                  <a:srgbClr val="1F1F53"/>
                </a:solidFill>
                <a:latin typeface="CorporativeSansRd" panose="00000500000000000000"/>
              </a:rPr>
              <a:t>TM</a:t>
            </a:r>
            <a:r>
              <a:rPr lang="fr-FR" sz="2000" dirty="0">
                <a:solidFill>
                  <a:srgbClr val="1F1F53"/>
                </a:solidFill>
                <a:effectLst/>
                <a:latin typeface="CorporativeSansRd" panose="00000500000000000000"/>
              </a:rPr>
              <a:t> installés</a:t>
            </a:r>
            <a:endParaRPr lang="fr-FR" dirty="0">
              <a:solidFill>
                <a:srgbClr val="1F1F53"/>
              </a:solidFill>
              <a:effectLst/>
              <a:latin typeface="CorporativeSansRd" panose="00000500000000000000"/>
            </a:endParaRPr>
          </a:p>
        </p:txBody>
      </p:sp>
      <p:sp>
        <p:nvSpPr>
          <p:cNvPr id="16" name="ZoneTexte 15">
            <a:extLst>
              <a:ext uri="{FF2B5EF4-FFF2-40B4-BE49-F238E27FC236}">
                <a16:creationId xmlns:a16="http://schemas.microsoft.com/office/drawing/2014/main" id="{6992F6F4-61D3-4A03-B85D-D1E6BCF48E88}"/>
              </a:ext>
            </a:extLst>
          </p:cNvPr>
          <p:cNvSpPr txBox="1"/>
          <p:nvPr/>
        </p:nvSpPr>
        <p:spPr>
          <a:xfrm>
            <a:off x="509080" y="2983976"/>
            <a:ext cx="8848928" cy="707886"/>
          </a:xfrm>
          <a:prstGeom prst="rect">
            <a:avLst/>
          </a:prstGeom>
          <a:noFill/>
        </p:spPr>
        <p:txBody>
          <a:bodyPr wrap="square">
            <a:spAutoFit/>
          </a:bodyPr>
          <a:lstStyle/>
          <a:p>
            <a:r>
              <a:rPr lang="fr-FR" sz="4000" dirty="0">
                <a:solidFill>
                  <a:srgbClr val="2FEDBA"/>
                </a:solidFill>
                <a:effectLst/>
                <a:latin typeface="CorporativeSansRd" panose="00000500000000000000"/>
              </a:rPr>
              <a:t>130 000 </a:t>
            </a:r>
            <a:r>
              <a:rPr lang="fr-FR" sz="2000" dirty="0">
                <a:solidFill>
                  <a:srgbClr val="1F1F53"/>
                </a:solidFill>
                <a:effectLst/>
                <a:latin typeface="CorporativeSansRd" panose="00000500000000000000"/>
              </a:rPr>
              <a:t>Equipements protégés</a:t>
            </a:r>
          </a:p>
        </p:txBody>
      </p:sp>
      <p:pic>
        <p:nvPicPr>
          <p:cNvPr id="20" name="Image 19">
            <a:extLst>
              <a:ext uri="{FF2B5EF4-FFF2-40B4-BE49-F238E27FC236}">
                <a16:creationId xmlns:a16="http://schemas.microsoft.com/office/drawing/2014/main" id="{EA953775-31F7-43E7-8141-FE7321434850}"/>
              </a:ext>
            </a:extLst>
          </p:cNvPr>
          <p:cNvPicPr>
            <a:picLocks noChangeAspect="1"/>
          </p:cNvPicPr>
          <p:nvPr/>
        </p:nvPicPr>
        <p:blipFill>
          <a:blip r:embed="rId2"/>
          <a:stretch>
            <a:fillRect/>
          </a:stretch>
        </p:blipFill>
        <p:spPr>
          <a:xfrm>
            <a:off x="5634240" y="2091127"/>
            <a:ext cx="5922220" cy="3086733"/>
          </a:xfrm>
          <a:prstGeom prst="rect">
            <a:avLst/>
          </a:prstGeom>
        </p:spPr>
      </p:pic>
      <p:sp>
        <p:nvSpPr>
          <p:cNvPr id="21" name="Rectangle : coins arrondis 20">
            <a:extLst>
              <a:ext uri="{FF2B5EF4-FFF2-40B4-BE49-F238E27FC236}">
                <a16:creationId xmlns:a16="http://schemas.microsoft.com/office/drawing/2014/main" id="{3BE3DE20-DBF7-49A3-A738-64E94B30E0BF}"/>
              </a:ext>
            </a:extLst>
          </p:cNvPr>
          <p:cNvSpPr/>
          <p:nvPr/>
        </p:nvSpPr>
        <p:spPr>
          <a:xfrm>
            <a:off x="5634240" y="2036219"/>
            <a:ext cx="5922220" cy="3196547"/>
          </a:xfrm>
          <a:prstGeom prst="roundRect">
            <a:avLst>
              <a:gd name="adj" fmla="val 11127"/>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25003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CB6743-F8E5-41B3-83CA-EEA9DEE439B6}"/>
              </a:ext>
            </a:extLst>
          </p:cNvPr>
          <p:cNvSpPr>
            <a:spLocks noGrp="1"/>
          </p:cNvSpPr>
          <p:nvPr>
            <p:ph type="title"/>
          </p:nvPr>
        </p:nvSpPr>
        <p:spPr/>
        <p:txBody>
          <a:bodyPr/>
          <a:lstStyle/>
          <a:p>
            <a:r>
              <a:rPr lang="fr-FR" dirty="0">
                <a:latin typeface="Emy Slab Alt"/>
              </a:rPr>
              <a:t>En résumé, à quoi sert DETOXIO ? </a:t>
            </a:r>
          </a:p>
        </p:txBody>
      </p:sp>
      <p:sp>
        <p:nvSpPr>
          <p:cNvPr id="21" name="Rectangle : coins arrondis 20">
            <a:extLst>
              <a:ext uri="{FF2B5EF4-FFF2-40B4-BE49-F238E27FC236}">
                <a16:creationId xmlns:a16="http://schemas.microsoft.com/office/drawing/2014/main" id="{3BE3DE20-DBF7-49A3-A738-64E94B30E0BF}"/>
              </a:ext>
            </a:extLst>
          </p:cNvPr>
          <p:cNvSpPr/>
          <p:nvPr/>
        </p:nvSpPr>
        <p:spPr>
          <a:xfrm>
            <a:off x="5634240" y="1456733"/>
            <a:ext cx="5922220" cy="3196547"/>
          </a:xfrm>
          <a:prstGeom prst="roundRect">
            <a:avLst>
              <a:gd name="adj" fmla="val 11127"/>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1FB14041-3A13-47EC-9E98-6E083D5B98EB}"/>
              </a:ext>
            </a:extLst>
          </p:cNvPr>
          <p:cNvSpPr txBox="1"/>
          <p:nvPr/>
        </p:nvSpPr>
        <p:spPr>
          <a:xfrm>
            <a:off x="364067" y="1134533"/>
            <a:ext cx="10854266" cy="5632311"/>
          </a:xfrm>
          <a:prstGeom prst="rect">
            <a:avLst/>
          </a:prstGeom>
          <a:noFill/>
        </p:spPr>
        <p:txBody>
          <a:bodyPr wrap="square" rtlCol="0">
            <a:spAutoFit/>
          </a:bodyPr>
          <a:lstStyle/>
          <a:p>
            <a:endParaRPr lang="fr-FR" dirty="0">
              <a:solidFill>
                <a:srgbClr val="1F1F53"/>
              </a:solidFill>
              <a:latin typeface="CorporativeSansRd" panose="00000500000000000000"/>
            </a:endParaRPr>
          </a:p>
          <a:p>
            <a:r>
              <a:rPr lang="fr-FR" dirty="0">
                <a:solidFill>
                  <a:srgbClr val="1F1F53"/>
                </a:solidFill>
                <a:latin typeface="CorporativeSansRd" panose="00000500000000000000"/>
              </a:rPr>
              <a:t>DETOXIO complète les outils de sécurité déjà en place dans l’établissement et ne les remplace pas.</a:t>
            </a:r>
          </a:p>
          <a:p>
            <a:endParaRPr lang="fr-FR" dirty="0">
              <a:solidFill>
                <a:srgbClr val="1F1F53"/>
              </a:solidFill>
              <a:latin typeface="CorporativeSansRd" panose="00000500000000000000"/>
            </a:endParaRPr>
          </a:p>
          <a:p>
            <a:r>
              <a:rPr lang="fr-FR" dirty="0">
                <a:solidFill>
                  <a:srgbClr val="1F1F53"/>
                </a:solidFill>
                <a:latin typeface="CorporativeSansRd" panose="00000500000000000000"/>
              </a:rPr>
              <a:t>DETOXIO est l’outil de contrôle des outils déjà en place (on ne met pas tous ses œufs dans le même panier)</a:t>
            </a:r>
          </a:p>
          <a:p>
            <a:endParaRPr lang="fr-FR" dirty="0">
              <a:solidFill>
                <a:srgbClr val="1F1F53"/>
              </a:solidFill>
              <a:latin typeface="CorporativeSansRd" panose="00000500000000000000"/>
            </a:endParaRPr>
          </a:p>
          <a:p>
            <a:r>
              <a:rPr lang="fr-FR" dirty="0">
                <a:solidFill>
                  <a:srgbClr val="1F1F53"/>
                </a:solidFill>
                <a:latin typeface="CorporativeSansRd" panose="00000500000000000000"/>
              </a:rPr>
              <a:t>DETOXIO est le dernier rempart avant  l’infection de votre réseau s’il s’avérait qu’une faille de sécurité apparaissait dans un des équipements de protection de votre réseau.</a:t>
            </a:r>
          </a:p>
          <a:p>
            <a:endParaRPr lang="fr-FR" dirty="0">
              <a:solidFill>
                <a:srgbClr val="1F1F53"/>
              </a:solidFill>
              <a:latin typeface="CorporativeSansRd" panose="00000500000000000000"/>
            </a:endParaRPr>
          </a:p>
          <a:p>
            <a:r>
              <a:rPr lang="fr-FR" dirty="0">
                <a:solidFill>
                  <a:srgbClr val="1F1F53"/>
                </a:solidFill>
                <a:latin typeface="CorporativeSansRd" panose="00000500000000000000"/>
              </a:rPr>
              <a:t>DETOXIO sert à détecter les signaux faibles d’infection de votre réseau, signaux tellement faibles qu’ils ne sont même pas traités par les équipements ni les prestataires.</a:t>
            </a:r>
          </a:p>
          <a:p>
            <a:endParaRPr lang="fr-FR" dirty="0">
              <a:solidFill>
                <a:srgbClr val="1F1F53"/>
              </a:solidFill>
              <a:latin typeface="CorporativeSansRd" panose="00000500000000000000"/>
            </a:endParaRPr>
          </a:p>
          <a:p>
            <a:r>
              <a:rPr lang="fr-FR" dirty="0">
                <a:solidFill>
                  <a:srgbClr val="1F1F53"/>
                </a:solidFill>
                <a:latin typeface="CorporativeSansRd" panose="00000500000000000000"/>
              </a:rPr>
              <a:t>DETOXIO permet à la fois de voir la menace, de la caractériser et de la localiser dans votre réseau et sur une mappemonde.</a:t>
            </a:r>
          </a:p>
          <a:p>
            <a:endParaRPr lang="fr-FR" dirty="0">
              <a:solidFill>
                <a:srgbClr val="1F1F53"/>
              </a:solidFill>
              <a:latin typeface="CorporativeSansRd" panose="00000500000000000000"/>
            </a:endParaRPr>
          </a:p>
          <a:p>
            <a:r>
              <a:rPr lang="fr-FR" dirty="0">
                <a:solidFill>
                  <a:srgbClr val="1F1F53"/>
                </a:solidFill>
                <a:latin typeface="CorporativeSansRd" panose="00000500000000000000"/>
              </a:rPr>
              <a:t>DETOXIO est une solution qui rend la compréhension à un public large de problématiques complexes habituellement traitées par des experts.</a:t>
            </a:r>
          </a:p>
          <a:p>
            <a:endParaRPr lang="fr-FR" dirty="0">
              <a:solidFill>
                <a:srgbClr val="1F1F53"/>
              </a:solidFill>
              <a:latin typeface="CorporativeSansRd" panose="00000500000000000000"/>
            </a:endParaRPr>
          </a:p>
          <a:p>
            <a:r>
              <a:rPr lang="fr-FR" dirty="0">
                <a:solidFill>
                  <a:srgbClr val="1F1F53"/>
                </a:solidFill>
                <a:latin typeface="CorporativeSansRd" panose="00000500000000000000"/>
              </a:rPr>
              <a:t>Attention toutefois : DETOXIO ne sera jamais LA solution ultime qui règlera tous les problèmes cyber !!! </a:t>
            </a:r>
          </a:p>
          <a:p>
            <a:endParaRPr lang="fr-FR" dirty="0"/>
          </a:p>
        </p:txBody>
      </p:sp>
    </p:spTree>
    <p:extLst>
      <p:ext uri="{BB962C8B-B14F-4D97-AF65-F5344CB8AC3E}">
        <p14:creationId xmlns:p14="http://schemas.microsoft.com/office/powerpoint/2010/main" val="2720266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CB6743-F8E5-41B3-83CA-EEA9DEE439B6}"/>
              </a:ext>
            </a:extLst>
          </p:cNvPr>
          <p:cNvSpPr>
            <a:spLocks noGrp="1"/>
          </p:cNvSpPr>
          <p:nvPr>
            <p:ph type="title"/>
          </p:nvPr>
        </p:nvSpPr>
        <p:spPr/>
        <p:txBody>
          <a:bodyPr/>
          <a:lstStyle/>
          <a:p>
            <a:r>
              <a:rPr lang="fr-FR" dirty="0">
                <a:latin typeface="Emy Slab Alt"/>
              </a:rPr>
              <a:t>Quel est votre cyber risque ?</a:t>
            </a:r>
          </a:p>
        </p:txBody>
      </p:sp>
      <p:grpSp>
        <p:nvGrpSpPr>
          <p:cNvPr id="8" name="Groupe 7">
            <a:extLst>
              <a:ext uri="{FF2B5EF4-FFF2-40B4-BE49-F238E27FC236}">
                <a16:creationId xmlns:a16="http://schemas.microsoft.com/office/drawing/2014/main" id="{24E59F3F-0696-466E-9DAA-56C3F2897726}"/>
              </a:ext>
            </a:extLst>
          </p:cNvPr>
          <p:cNvGrpSpPr>
            <a:grpSpLocks noChangeAspect="1"/>
          </p:cNvGrpSpPr>
          <p:nvPr/>
        </p:nvGrpSpPr>
        <p:grpSpPr>
          <a:xfrm>
            <a:off x="3552860" y="3505496"/>
            <a:ext cx="5086280" cy="2477929"/>
            <a:chOff x="8529409" y="4283061"/>
            <a:chExt cx="2536602" cy="1235779"/>
          </a:xfrm>
        </p:grpSpPr>
        <p:pic>
          <p:nvPicPr>
            <p:cNvPr id="9" name="Graphique 8">
              <a:hlinkClick r:id="rId2"/>
              <a:extLst>
                <a:ext uri="{FF2B5EF4-FFF2-40B4-BE49-F238E27FC236}">
                  <a16:creationId xmlns:a16="http://schemas.microsoft.com/office/drawing/2014/main" id="{EB744032-DCA9-4EDC-AD5C-EE5072602C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29410" y="4283061"/>
              <a:ext cx="2536601" cy="1235779"/>
            </a:xfrm>
            <a:prstGeom prst="rect">
              <a:avLst/>
            </a:prstGeom>
          </p:spPr>
        </p:pic>
        <p:pic>
          <p:nvPicPr>
            <p:cNvPr id="10" name="Graphique 9">
              <a:extLst>
                <a:ext uri="{FF2B5EF4-FFF2-40B4-BE49-F238E27FC236}">
                  <a16:creationId xmlns:a16="http://schemas.microsoft.com/office/drawing/2014/main" id="{E109EF29-4E39-4672-98F0-5ACF120C5FE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1" b="47562"/>
            <a:stretch/>
          </p:blipFill>
          <p:spPr>
            <a:xfrm>
              <a:off x="8529409" y="4284669"/>
              <a:ext cx="2536601" cy="648000"/>
            </a:xfrm>
            <a:prstGeom prst="rect">
              <a:avLst/>
            </a:prstGeom>
          </p:spPr>
        </p:pic>
      </p:grpSp>
      <p:sp>
        <p:nvSpPr>
          <p:cNvPr id="3" name="ZoneTexte 2">
            <a:extLst>
              <a:ext uri="{FF2B5EF4-FFF2-40B4-BE49-F238E27FC236}">
                <a16:creationId xmlns:a16="http://schemas.microsoft.com/office/drawing/2014/main" id="{CCA2E102-6FBD-4863-8D0C-22527274765A}"/>
              </a:ext>
            </a:extLst>
          </p:cNvPr>
          <p:cNvSpPr txBox="1"/>
          <p:nvPr/>
        </p:nvSpPr>
        <p:spPr>
          <a:xfrm>
            <a:off x="694267" y="1219200"/>
            <a:ext cx="10490200" cy="1938992"/>
          </a:xfrm>
          <a:prstGeom prst="rect">
            <a:avLst/>
          </a:prstGeom>
          <a:noFill/>
        </p:spPr>
        <p:txBody>
          <a:bodyPr wrap="square" rtlCol="0">
            <a:spAutoFit/>
          </a:bodyPr>
          <a:lstStyle/>
          <a:p>
            <a:pPr algn="just"/>
            <a:r>
              <a:rPr lang="fr-FR" sz="2000" spc="-15" dirty="0">
                <a:solidFill>
                  <a:schemeClr val="accent1">
                    <a:lumMod val="50000"/>
                  </a:schemeClr>
                </a:solidFill>
                <a:latin typeface="CorporativeSansRd" panose="00000500000000000000" pitchFamily="50" charset="0"/>
                <a:ea typeface="Microsoft YaHei" panose="020B0503020204020204" pitchFamily="34" charset="-122"/>
                <a:cs typeface="Calibri"/>
              </a:rPr>
              <a:t>Nous allons maintenant utiliser un simulateur d’exposition risque cyber développé par la compagnie d’assurance Hiscox qui établit tous les ans un rapport qui fait référence dans le monde de la cybersécurité.</a:t>
            </a:r>
          </a:p>
          <a:p>
            <a:pPr algn="just"/>
            <a:endParaRPr lang="fr-FR" sz="2000" spc="-15" dirty="0">
              <a:solidFill>
                <a:schemeClr val="accent1">
                  <a:lumMod val="50000"/>
                </a:schemeClr>
              </a:solidFill>
              <a:latin typeface="CorporativeSansRd" panose="00000500000000000000" pitchFamily="50" charset="0"/>
              <a:ea typeface="Microsoft YaHei" panose="020B0503020204020204" pitchFamily="34" charset="-122"/>
              <a:cs typeface="Calibri"/>
            </a:endParaRPr>
          </a:p>
          <a:p>
            <a:pPr algn="just"/>
            <a:r>
              <a:rPr lang="fr-FR" sz="2000" spc="-15" dirty="0">
                <a:solidFill>
                  <a:schemeClr val="accent1">
                    <a:lumMod val="50000"/>
                  </a:schemeClr>
                </a:solidFill>
                <a:latin typeface="CorporativeSansRd" panose="00000500000000000000" pitchFamily="50" charset="0"/>
                <a:ea typeface="Microsoft YaHei" panose="020B0503020204020204" pitchFamily="34" charset="-122"/>
                <a:cs typeface="Calibri"/>
              </a:rPr>
              <a:t>Il s’agit d’un indicateur qui se base sur les statistiques européennes, elles-mêmes reposant sur un panel de plusieurs milliers d’entreprises et collectivités.</a:t>
            </a:r>
          </a:p>
        </p:txBody>
      </p:sp>
    </p:spTree>
    <p:extLst>
      <p:ext uri="{BB962C8B-B14F-4D97-AF65-F5344CB8AC3E}">
        <p14:creationId xmlns:p14="http://schemas.microsoft.com/office/powerpoint/2010/main" val="352780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3119D7-1BDB-4CF6-99DD-184E816C5B0D}"/>
              </a:ext>
            </a:extLst>
          </p:cNvPr>
          <p:cNvSpPr>
            <a:spLocks noGrp="1"/>
          </p:cNvSpPr>
          <p:nvPr>
            <p:ph type="title"/>
          </p:nvPr>
        </p:nvSpPr>
        <p:spPr/>
        <p:txBody>
          <a:bodyPr/>
          <a:lstStyle/>
          <a:p>
            <a:r>
              <a:rPr lang="fr-FR" dirty="0">
                <a:latin typeface="Emy Slab Alt"/>
              </a:rPr>
              <a:t>Contexte : le business de la cybercriminalité</a:t>
            </a:r>
          </a:p>
        </p:txBody>
      </p:sp>
      <p:sp>
        <p:nvSpPr>
          <p:cNvPr id="32" name="object 16">
            <a:extLst>
              <a:ext uri="{FF2B5EF4-FFF2-40B4-BE49-F238E27FC236}">
                <a16:creationId xmlns:a16="http://schemas.microsoft.com/office/drawing/2014/main" id="{D24721B7-9743-4FCD-A227-4C0EB84F2CB3}"/>
              </a:ext>
            </a:extLst>
          </p:cNvPr>
          <p:cNvSpPr txBox="1"/>
          <p:nvPr/>
        </p:nvSpPr>
        <p:spPr>
          <a:xfrm>
            <a:off x="104680" y="4462047"/>
            <a:ext cx="11982640" cy="2038200"/>
          </a:xfrm>
          <a:prstGeom prst="rect">
            <a:avLst/>
          </a:prstGeom>
        </p:spPr>
        <p:txBody>
          <a:bodyPr vert="horz" wrap="square" lIns="0" tIns="7316" rIns="0" bIns="0" rtlCol="0" anchor="t">
            <a:spAutoFit/>
          </a:bodyPr>
          <a:lstStyle/>
          <a:p>
            <a:pPr marL="7620" marR="2540" algn="ctr">
              <a:lnSpc>
                <a:spcPct val="101000"/>
              </a:lnSpc>
              <a:spcBef>
                <a:spcPts val="58"/>
              </a:spcBef>
            </a:pPr>
            <a:r>
              <a:rPr lang="fr-FR" sz="2400" b="1" spc="-15" dirty="0">
                <a:solidFill>
                  <a:srgbClr val="1F1F53"/>
                </a:solidFill>
                <a:latin typeface="CorporativeSansRd" panose="00000500000000000000" pitchFamily="50" charset="0"/>
                <a:ea typeface="Microsoft YaHei" panose="020B0503020204020204" pitchFamily="34" charset="-122"/>
                <a:cs typeface="Calibri"/>
              </a:rPr>
              <a:t>La</a:t>
            </a:r>
            <a:r>
              <a:rPr lang="fr-FR" sz="2400" b="1" spc="-15" dirty="0">
                <a:solidFill>
                  <a:srgbClr val="FF6F23"/>
                </a:solidFill>
                <a:latin typeface="CorporativeSansRd" panose="00000500000000000000" pitchFamily="50" charset="0"/>
                <a:ea typeface="Microsoft YaHei" panose="020B0503020204020204" pitchFamily="34" charset="-122"/>
                <a:cs typeface="Calibri"/>
              </a:rPr>
              <a:t> cybercriminalité </a:t>
            </a:r>
            <a:r>
              <a:rPr lang="fr-FR" sz="2400" b="1" spc="-15" dirty="0">
                <a:solidFill>
                  <a:srgbClr val="1F1F53"/>
                </a:solidFill>
                <a:latin typeface="CorporativeSansRd" panose="00000500000000000000" pitchFamily="50" charset="0"/>
                <a:ea typeface="Microsoft YaHei" panose="020B0503020204020204" pitchFamily="34" charset="-122"/>
                <a:cs typeface="Calibri"/>
              </a:rPr>
              <a:t>est désormais une industrie</a:t>
            </a:r>
          </a:p>
          <a:p>
            <a:pPr marL="7620" marR="2540" algn="ctr">
              <a:lnSpc>
                <a:spcPct val="101000"/>
              </a:lnSpc>
              <a:spcBef>
                <a:spcPts val="58"/>
              </a:spcBef>
            </a:pPr>
            <a:r>
              <a:rPr lang="fr-FR" sz="2400" b="1" spc="-15" dirty="0">
                <a:solidFill>
                  <a:srgbClr val="1F1F53"/>
                </a:solidFill>
                <a:latin typeface="CorporativeSansRd" panose="00000500000000000000" pitchFamily="50" charset="0"/>
                <a:ea typeface="Microsoft YaHei" panose="020B0503020204020204" pitchFamily="34" charset="-122"/>
                <a:cs typeface="Calibri"/>
              </a:rPr>
              <a:t>Les</a:t>
            </a:r>
            <a:r>
              <a:rPr lang="fr-FR" sz="2400" b="1" spc="-15" dirty="0">
                <a:solidFill>
                  <a:schemeClr val="accent1">
                    <a:lumMod val="50000"/>
                  </a:schemeClr>
                </a:solidFill>
                <a:latin typeface="CorporativeSansRd" panose="00000500000000000000" pitchFamily="50" charset="0"/>
                <a:ea typeface="Microsoft YaHei" panose="020B0503020204020204" pitchFamily="34" charset="-122"/>
                <a:cs typeface="Calibri"/>
              </a:rPr>
              <a:t> </a:t>
            </a:r>
            <a:r>
              <a:rPr lang="fr-FR" sz="2400" b="1" spc="-15" dirty="0">
                <a:solidFill>
                  <a:srgbClr val="FF6F23"/>
                </a:solidFill>
                <a:latin typeface="CorporativeSansRd" panose="00000500000000000000" pitchFamily="50" charset="0"/>
                <a:ea typeface="Microsoft YaHei" panose="020B0503020204020204" pitchFamily="34" charset="-122"/>
                <a:cs typeface="Calibri"/>
              </a:rPr>
              <a:t>outils</a:t>
            </a:r>
            <a:r>
              <a:rPr lang="fr-FR" sz="2400" b="1" spc="-15" dirty="0">
                <a:solidFill>
                  <a:schemeClr val="accent1">
                    <a:lumMod val="50000"/>
                  </a:schemeClr>
                </a:solidFill>
                <a:latin typeface="CorporativeSansRd" panose="00000500000000000000" pitchFamily="50" charset="0"/>
                <a:ea typeface="Microsoft YaHei" panose="020B0503020204020204" pitchFamily="34" charset="-122"/>
                <a:cs typeface="Calibri"/>
              </a:rPr>
              <a:t> </a:t>
            </a:r>
            <a:r>
              <a:rPr lang="fr-FR" sz="2400" b="1" spc="-15" dirty="0">
                <a:solidFill>
                  <a:srgbClr val="1F1F53"/>
                </a:solidFill>
                <a:latin typeface="CorporativeSansRd" panose="00000500000000000000" pitchFamily="50" charset="0"/>
                <a:ea typeface="Microsoft YaHei" panose="020B0503020204020204" pitchFamily="34" charset="-122"/>
                <a:cs typeface="Calibri"/>
              </a:rPr>
              <a:t>de cette industrie sont </a:t>
            </a:r>
            <a:r>
              <a:rPr lang="fr-FR" sz="2400" b="1" spc="-15" dirty="0">
                <a:solidFill>
                  <a:schemeClr val="accent1">
                    <a:lumMod val="50000"/>
                  </a:schemeClr>
                </a:solidFill>
                <a:latin typeface="CorporativeSansRd" panose="00000500000000000000" pitchFamily="50" charset="0"/>
                <a:ea typeface="Microsoft YaHei" panose="020B0503020204020204" pitchFamily="34" charset="-122"/>
                <a:cs typeface="Calibri"/>
              </a:rPr>
              <a:t>les </a:t>
            </a:r>
            <a:r>
              <a:rPr lang="fr-FR" sz="2400" b="1" spc="-15" dirty="0">
                <a:solidFill>
                  <a:srgbClr val="FF6F23"/>
                </a:solidFill>
                <a:latin typeface="CorporativeSansRd" panose="00000500000000000000" pitchFamily="50" charset="0"/>
                <a:ea typeface="Microsoft YaHei" panose="020B0503020204020204" pitchFamily="34" charset="-122"/>
                <a:cs typeface="Calibri"/>
              </a:rPr>
              <a:t>systèmes d’information corrompus (botnets)</a:t>
            </a:r>
          </a:p>
          <a:p>
            <a:pPr marL="7620" marR="2540" algn="ctr">
              <a:lnSpc>
                <a:spcPct val="101000"/>
              </a:lnSpc>
              <a:spcBef>
                <a:spcPts val="58"/>
              </a:spcBef>
            </a:pPr>
            <a:endParaRPr lang="fr-FR" sz="2400" b="1" spc="-15" dirty="0">
              <a:solidFill>
                <a:srgbClr val="FF6F23"/>
              </a:solidFill>
              <a:latin typeface="CorporativeSansRd" panose="00000500000000000000" pitchFamily="50" charset="0"/>
              <a:ea typeface="Microsoft YaHei" panose="020B0503020204020204" pitchFamily="34" charset="-122"/>
              <a:cs typeface="Calibri"/>
            </a:endParaRPr>
          </a:p>
          <a:p>
            <a:pPr marL="7620" marR="2540" algn="ctr">
              <a:lnSpc>
                <a:spcPct val="101000"/>
              </a:lnSpc>
              <a:spcBef>
                <a:spcPts val="58"/>
              </a:spcBef>
            </a:pPr>
            <a:r>
              <a:rPr lang="fr-FR" sz="3600" b="1" spc="-15" dirty="0">
                <a:solidFill>
                  <a:srgbClr val="1F1F53"/>
                </a:solidFill>
                <a:latin typeface="CorporativeSansRd" panose="00000500000000000000" pitchFamily="50" charset="0"/>
                <a:ea typeface="Microsoft YaHei" panose="020B0503020204020204" pitchFamily="34" charset="-122"/>
                <a:cs typeface="Calibri"/>
              </a:rPr>
              <a:t>Toute machine connectée est une </a:t>
            </a:r>
            <a:r>
              <a:rPr lang="fr-FR" sz="3600" b="1" spc="-15" dirty="0">
                <a:solidFill>
                  <a:srgbClr val="FF6F23"/>
                </a:solidFill>
                <a:latin typeface="CorporativeSansRd" panose="00000500000000000000" pitchFamily="50" charset="0"/>
                <a:ea typeface="Microsoft YaHei" panose="020B0503020204020204" pitchFamily="34" charset="-122"/>
                <a:cs typeface="Calibri"/>
              </a:rPr>
              <a:t>cible</a:t>
            </a:r>
            <a:r>
              <a:rPr lang="fr-FR" sz="2400" b="1" spc="-15" dirty="0">
                <a:solidFill>
                  <a:srgbClr val="FF6F23"/>
                </a:solidFill>
                <a:latin typeface="CorporativeSansRd" panose="00000500000000000000" pitchFamily="50" charset="0"/>
                <a:ea typeface="Microsoft YaHei" panose="020B0503020204020204" pitchFamily="34" charset="-122"/>
                <a:cs typeface="Calibri"/>
              </a:rPr>
              <a:t>.</a:t>
            </a:r>
          </a:p>
          <a:p>
            <a:pPr marL="7620" marR="2540" algn="just">
              <a:lnSpc>
                <a:spcPct val="101000"/>
              </a:lnSpc>
              <a:spcBef>
                <a:spcPts val="58"/>
              </a:spcBef>
            </a:pPr>
            <a:endParaRPr lang="fr-FR" sz="2000" spc="-15" dirty="0">
              <a:solidFill>
                <a:schemeClr val="accent1">
                  <a:lumMod val="50000"/>
                </a:schemeClr>
              </a:solidFill>
              <a:latin typeface="CorporativeSansRd" panose="00000500000000000000" pitchFamily="50" charset="0"/>
              <a:ea typeface="Microsoft YaHei" panose="020B0503020204020204" pitchFamily="34" charset="-122"/>
              <a:cs typeface="Calibri"/>
            </a:endParaRPr>
          </a:p>
        </p:txBody>
      </p:sp>
      <p:sp>
        <p:nvSpPr>
          <p:cNvPr id="36" name="object 20">
            <a:extLst>
              <a:ext uri="{FF2B5EF4-FFF2-40B4-BE49-F238E27FC236}">
                <a16:creationId xmlns:a16="http://schemas.microsoft.com/office/drawing/2014/main" id="{F92C4838-0756-4A55-AD21-1B05196C5814}"/>
              </a:ext>
            </a:extLst>
          </p:cNvPr>
          <p:cNvSpPr/>
          <p:nvPr/>
        </p:nvSpPr>
        <p:spPr>
          <a:xfrm>
            <a:off x="8726090" y="2169314"/>
            <a:ext cx="2463643" cy="0"/>
          </a:xfrm>
          <a:custGeom>
            <a:avLst/>
            <a:gdLst/>
            <a:ahLst/>
            <a:cxnLst/>
            <a:rect l="l" t="t" r="r" b="b"/>
            <a:pathLst>
              <a:path w="4062730">
                <a:moveTo>
                  <a:pt x="0" y="0"/>
                </a:moveTo>
                <a:lnTo>
                  <a:pt x="4062703" y="0"/>
                </a:lnTo>
              </a:path>
            </a:pathLst>
          </a:custGeom>
          <a:ln w="20941">
            <a:solidFill>
              <a:srgbClr val="FFFFFF"/>
            </a:solidFill>
          </a:ln>
        </p:spPr>
        <p:txBody>
          <a:bodyPr wrap="square" lIns="0" tIns="0" rIns="0" bIns="0" rtlCol="0"/>
          <a:lstStyle/>
          <a:p>
            <a:endParaRPr sz="1100">
              <a:latin typeface="CorporativeSansRd" panose="00000500000000000000" pitchFamily="50" charset="0"/>
            </a:endParaRPr>
          </a:p>
        </p:txBody>
      </p:sp>
      <p:sp>
        <p:nvSpPr>
          <p:cNvPr id="14" name="Rectangle 2">
            <a:extLst>
              <a:ext uri="{FF2B5EF4-FFF2-40B4-BE49-F238E27FC236}">
                <a16:creationId xmlns:a16="http://schemas.microsoft.com/office/drawing/2014/main" id="{93D2AAAC-D617-4FA6-ACD3-3113A34B407A}"/>
              </a:ext>
            </a:extLst>
          </p:cNvPr>
          <p:cNvSpPr>
            <a:spLocks noChangeArrowheads="1"/>
          </p:cNvSpPr>
          <p:nvPr/>
        </p:nvSpPr>
        <p:spPr bwMode="auto">
          <a:xfrm>
            <a:off x="1249986" y="27444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fr-FR" altLang="fr-FR"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3" name="ZoneTexte 2">
            <a:extLst>
              <a:ext uri="{FF2B5EF4-FFF2-40B4-BE49-F238E27FC236}">
                <a16:creationId xmlns:a16="http://schemas.microsoft.com/office/drawing/2014/main" id="{48E5DF47-97D0-4D7F-8DFE-F5B9E82E8724}"/>
              </a:ext>
            </a:extLst>
          </p:cNvPr>
          <p:cNvSpPr txBox="1"/>
          <p:nvPr/>
        </p:nvSpPr>
        <p:spPr>
          <a:xfrm>
            <a:off x="-72292" y="6551247"/>
            <a:ext cx="673881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hlinkClick r:id=""/>
              </a:rPr>
              <a:t>Source chiffres cybercriminallité : https://www.capital.fr/economie-politique/le-cout-exorbitant-de-la-cybercriminalite-pour-leconomie-mondiale-1387944</a:t>
            </a:r>
          </a:p>
          <a:p>
            <a:r>
              <a:rPr lang="en-US" sz="800" dirty="0">
                <a:hlinkClick r:id=""/>
              </a:rPr>
              <a:t>https://cybersecurityventures.com/cybersecurity-almanac-2022/</a:t>
            </a:r>
          </a:p>
        </p:txBody>
      </p:sp>
      <p:sp>
        <p:nvSpPr>
          <p:cNvPr id="10" name="ZoneTexte 9">
            <a:extLst>
              <a:ext uri="{FF2B5EF4-FFF2-40B4-BE49-F238E27FC236}">
                <a16:creationId xmlns:a16="http://schemas.microsoft.com/office/drawing/2014/main" id="{DDD38D71-C8A4-4F53-A3E3-F0907E975A03}"/>
              </a:ext>
            </a:extLst>
          </p:cNvPr>
          <p:cNvSpPr txBox="1"/>
          <p:nvPr/>
        </p:nvSpPr>
        <p:spPr>
          <a:xfrm>
            <a:off x="1171575" y="1353699"/>
            <a:ext cx="9848850" cy="461665"/>
          </a:xfrm>
          <a:prstGeom prst="rect">
            <a:avLst/>
          </a:prstGeom>
          <a:noFill/>
        </p:spPr>
        <p:txBody>
          <a:bodyPr wrap="square" rtlCol="0">
            <a:spAutoFit/>
          </a:bodyPr>
          <a:lstStyle/>
          <a:p>
            <a:pPr algn="ctr"/>
            <a:r>
              <a:rPr lang="fr-FR" sz="2400" b="1" spc="-15" dirty="0">
                <a:solidFill>
                  <a:srgbClr val="1F1F53"/>
                </a:solidFill>
                <a:latin typeface="CorporativeSansRd" panose="00000500000000000000" pitchFamily="50" charset="0"/>
                <a:ea typeface="Microsoft YaHei" panose="020B0503020204020204" pitchFamily="34" charset="-122"/>
                <a:cs typeface="Calibri"/>
              </a:rPr>
              <a:t>ACTIVITE MONDIALE DU CYBER-CRIME</a:t>
            </a:r>
          </a:p>
        </p:txBody>
      </p:sp>
      <p:graphicFrame>
        <p:nvGraphicFramePr>
          <p:cNvPr id="4" name="Tableau 4">
            <a:extLst>
              <a:ext uri="{FF2B5EF4-FFF2-40B4-BE49-F238E27FC236}">
                <a16:creationId xmlns:a16="http://schemas.microsoft.com/office/drawing/2014/main" id="{7DCE4FD0-2566-4F16-83C6-4740B8174D3D}"/>
              </a:ext>
            </a:extLst>
          </p:cNvPr>
          <p:cNvGraphicFramePr>
            <a:graphicFrameLocks noGrp="1"/>
          </p:cNvGraphicFramePr>
          <p:nvPr/>
        </p:nvGraphicFramePr>
        <p:xfrm>
          <a:off x="2500630" y="2129878"/>
          <a:ext cx="7190740" cy="1983639"/>
        </p:xfrm>
        <a:graphic>
          <a:graphicData uri="http://schemas.openxmlformats.org/drawingml/2006/table">
            <a:tbl>
              <a:tblPr firstRow="1" bandRow="1">
                <a:tableStyleId>{21E4AEA4-8DFA-4A89-87EB-49C32662AFE0}</a:tableStyleId>
              </a:tblPr>
              <a:tblGrid>
                <a:gridCol w="1797685">
                  <a:extLst>
                    <a:ext uri="{9D8B030D-6E8A-4147-A177-3AD203B41FA5}">
                      <a16:colId xmlns:a16="http://schemas.microsoft.com/office/drawing/2014/main" val="1051364001"/>
                    </a:ext>
                  </a:extLst>
                </a:gridCol>
                <a:gridCol w="1797685">
                  <a:extLst>
                    <a:ext uri="{9D8B030D-6E8A-4147-A177-3AD203B41FA5}">
                      <a16:colId xmlns:a16="http://schemas.microsoft.com/office/drawing/2014/main" val="167978472"/>
                    </a:ext>
                  </a:extLst>
                </a:gridCol>
                <a:gridCol w="1797685">
                  <a:extLst>
                    <a:ext uri="{9D8B030D-6E8A-4147-A177-3AD203B41FA5}">
                      <a16:colId xmlns:a16="http://schemas.microsoft.com/office/drawing/2014/main" val="3276403160"/>
                    </a:ext>
                  </a:extLst>
                </a:gridCol>
                <a:gridCol w="1797685">
                  <a:extLst>
                    <a:ext uri="{9D8B030D-6E8A-4147-A177-3AD203B41FA5}">
                      <a16:colId xmlns:a16="http://schemas.microsoft.com/office/drawing/2014/main" val="2814924309"/>
                    </a:ext>
                  </a:extLst>
                </a:gridCol>
              </a:tblGrid>
              <a:tr h="661213">
                <a:tc>
                  <a:txBody>
                    <a:bodyPr/>
                    <a:lstStyle/>
                    <a:p>
                      <a:pPr algn="ctr"/>
                      <a:r>
                        <a:rPr lang="fr-FR" dirty="0"/>
                        <a:t>Activités</a:t>
                      </a:r>
                    </a:p>
                  </a:txBody>
                  <a:tcPr/>
                </a:tc>
                <a:tc>
                  <a:txBody>
                    <a:bodyPr/>
                    <a:lstStyle/>
                    <a:p>
                      <a:pPr algn="ctr"/>
                      <a:r>
                        <a:rPr lang="fr-FR" dirty="0"/>
                        <a:t>2015</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(Md€)</a:t>
                      </a:r>
                    </a:p>
                  </a:txBody>
                  <a:tcPr/>
                </a:tc>
                <a:tc>
                  <a:txBody>
                    <a:bodyPr/>
                    <a:lstStyle/>
                    <a:p>
                      <a:pPr algn="ctr"/>
                      <a:r>
                        <a:rPr lang="fr-FR" dirty="0"/>
                        <a:t>2021</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(Md€)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Projection 2025</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(Md€)</a:t>
                      </a:r>
                    </a:p>
                  </a:txBody>
                  <a:tcPr/>
                </a:tc>
                <a:extLst>
                  <a:ext uri="{0D108BD9-81ED-4DB2-BD59-A6C34878D82A}">
                    <a16:rowId xmlns:a16="http://schemas.microsoft.com/office/drawing/2014/main" val="3057625484"/>
                  </a:ext>
                </a:extLst>
              </a:tr>
              <a:tr h="661213">
                <a:tc>
                  <a:txBody>
                    <a:bodyPr/>
                    <a:lstStyle/>
                    <a:p>
                      <a:r>
                        <a:rPr lang="fr-FR" dirty="0"/>
                        <a:t>Cybercriminalité</a:t>
                      </a:r>
                    </a:p>
                  </a:txBody>
                  <a:tcPr/>
                </a:tc>
                <a:tc>
                  <a:txBody>
                    <a:bodyPr/>
                    <a:lstStyle/>
                    <a:p>
                      <a:pPr algn="ctr"/>
                      <a:r>
                        <a:rPr lang="fr-FR" dirty="0"/>
                        <a:t>3 000 €</a:t>
                      </a:r>
                    </a:p>
                  </a:txBody>
                  <a:tcPr/>
                </a:tc>
                <a:tc>
                  <a:txBody>
                    <a:bodyPr/>
                    <a:lstStyle/>
                    <a:p>
                      <a:pPr algn="ctr"/>
                      <a:r>
                        <a:rPr lang="fr-FR" dirty="0"/>
                        <a:t>6 000 €</a:t>
                      </a:r>
                    </a:p>
                  </a:txBody>
                  <a:tcPr/>
                </a:tc>
                <a:tc>
                  <a:txBody>
                    <a:bodyPr/>
                    <a:lstStyle/>
                    <a:p>
                      <a:pPr algn="ctr"/>
                      <a:r>
                        <a:rPr lang="fr-FR" dirty="0"/>
                        <a:t>10 500 €</a:t>
                      </a:r>
                    </a:p>
                  </a:txBody>
                  <a:tcPr/>
                </a:tc>
                <a:extLst>
                  <a:ext uri="{0D108BD9-81ED-4DB2-BD59-A6C34878D82A}">
                    <a16:rowId xmlns:a16="http://schemas.microsoft.com/office/drawing/2014/main" val="33515099"/>
                  </a:ext>
                </a:extLst>
              </a:tr>
              <a:tr h="661213">
                <a:tc>
                  <a:txBody>
                    <a:bodyPr/>
                    <a:lstStyle/>
                    <a:p>
                      <a:r>
                        <a:rPr lang="fr-FR" dirty="0"/>
                        <a:t>Trafic de stupéfiants</a:t>
                      </a:r>
                    </a:p>
                  </a:txBody>
                  <a:tcPr/>
                </a:tc>
                <a:tc>
                  <a:txBody>
                    <a:bodyPr/>
                    <a:lstStyle/>
                    <a:p>
                      <a:pPr algn="ctr"/>
                      <a:r>
                        <a:rPr lang="fr-FR" dirty="0"/>
                        <a:t>243 €</a:t>
                      </a:r>
                    </a:p>
                  </a:txBody>
                  <a:tcPr/>
                </a:tc>
                <a:tc>
                  <a:txBody>
                    <a:bodyPr/>
                    <a:lstStyle/>
                    <a:p>
                      <a:pPr algn="ctr"/>
                      <a:r>
                        <a:rPr lang="fr-FR" dirty="0"/>
                        <a:t>250 €</a:t>
                      </a:r>
                    </a:p>
                  </a:txBody>
                  <a:tcPr/>
                </a:tc>
                <a:tc>
                  <a:txBody>
                    <a:bodyPr/>
                    <a:lstStyle/>
                    <a:p>
                      <a:pPr algn="ctr"/>
                      <a:r>
                        <a:rPr lang="fr-FR" dirty="0"/>
                        <a:t>330 €</a:t>
                      </a:r>
                    </a:p>
                  </a:txBody>
                  <a:tcPr/>
                </a:tc>
                <a:extLst>
                  <a:ext uri="{0D108BD9-81ED-4DB2-BD59-A6C34878D82A}">
                    <a16:rowId xmlns:a16="http://schemas.microsoft.com/office/drawing/2014/main" val="1127540863"/>
                  </a:ext>
                </a:extLst>
              </a:tr>
            </a:tbl>
          </a:graphicData>
        </a:graphic>
      </p:graphicFrame>
    </p:spTree>
    <p:extLst>
      <p:ext uri="{BB962C8B-B14F-4D97-AF65-F5344CB8AC3E}">
        <p14:creationId xmlns:p14="http://schemas.microsoft.com/office/powerpoint/2010/main" val="2718609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CB6743-F8E5-41B3-83CA-EEA9DEE439B6}"/>
              </a:ext>
            </a:extLst>
          </p:cNvPr>
          <p:cNvSpPr>
            <a:spLocks noGrp="1"/>
          </p:cNvSpPr>
          <p:nvPr>
            <p:ph type="title"/>
          </p:nvPr>
        </p:nvSpPr>
        <p:spPr/>
        <p:txBody>
          <a:bodyPr/>
          <a:lstStyle/>
          <a:p>
            <a:r>
              <a:rPr lang="fr-FR" dirty="0">
                <a:latin typeface="Emy Slab Alt"/>
              </a:rPr>
              <a:t>…</a:t>
            </a:r>
          </a:p>
        </p:txBody>
      </p:sp>
      <p:sp>
        <p:nvSpPr>
          <p:cNvPr id="4" name="ZoneTexte 3">
            <a:extLst>
              <a:ext uri="{FF2B5EF4-FFF2-40B4-BE49-F238E27FC236}">
                <a16:creationId xmlns:a16="http://schemas.microsoft.com/office/drawing/2014/main" id="{CBD52D1B-195E-4E8C-8285-9255B74E2850}"/>
              </a:ext>
            </a:extLst>
          </p:cNvPr>
          <p:cNvSpPr txBox="1"/>
          <p:nvPr/>
        </p:nvSpPr>
        <p:spPr>
          <a:xfrm>
            <a:off x="3009900" y="3429000"/>
            <a:ext cx="6172200" cy="646331"/>
          </a:xfrm>
          <a:prstGeom prst="rect">
            <a:avLst/>
          </a:prstGeom>
          <a:noFill/>
        </p:spPr>
        <p:txBody>
          <a:bodyPr wrap="square" rtlCol="0">
            <a:spAutoFit/>
          </a:bodyPr>
          <a:lstStyle/>
          <a:p>
            <a:r>
              <a:rPr lang="fr-FR" sz="3600" dirty="0">
                <a:solidFill>
                  <a:srgbClr val="FF6F23"/>
                </a:solidFill>
                <a:latin typeface="Emy Slab Alt"/>
                <a:ea typeface="+mj-ea"/>
                <a:cs typeface="+mj-cs"/>
              </a:rPr>
              <a:t>MERCI POUR VOTRE ATTENTION</a:t>
            </a:r>
          </a:p>
        </p:txBody>
      </p:sp>
    </p:spTree>
    <p:extLst>
      <p:ext uri="{BB962C8B-B14F-4D97-AF65-F5344CB8AC3E}">
        <p14:creationId xmlns:p14="http://schemas.microsoft.com/office/powerpoint/2010/main" val="2796080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1B1EDE46-586B-DA4F-8834-CD396E246FA9}"/>
              </a:ext>
            </a:extLst>
          </p:cNvPr>
          <p:cNvSpPr txBox="1">
            <a:spLocks/>
          </p:cNvSpPr>
          <p:nvPr/>
        </p:nvSpPr>
        <p:spPr>
          <a:xfrm>
            <a:off x="2143245" y="311640"/>
            <a:ext cx="9919503" cy="5190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FF6F23"/>
                </a:solidFill>
                <a:latin typeface="+mj-lt"/>
                <a:ea typeface="+mj-ea"/>
                <a:cs typeface="+mj-cs"/>
              </a:defRPr>
            </a:lvl1pPr>
          </a:lstStyle>
          <a:p>
            <a:r>
              <a:rPr lang="fr-FR" dirty="0">
                <a:latin typeface="Emy Slab Alt"/>
              </a:rPr>
              <a:t>Contexte : une cybercriminalité en croissance</a:t>
            </a:r>
          </a:p>
        </p:txBody>
      </p:sp>
      <p:sp>
        <p:nvSpPr>
          <p:cNvPr id="8" name="ZoneTexte 7">
            <a:extLst>
              <a:ext uri="{FF2B5EF4-FFF2-40B4-BE49-F238E27FC236}">
                <a16:creationId xmlns:a16="http://schemas.microsoft.com/office/drawing/2014/main" id="{42AD867C-AA6D-48F1-8F22-9BFCA9135CD2}"/>
              </a:ext>
            </a:extLst>
          </p:cNvPr>
          <p:cNvSpPr txBox="1"/>
          <p:nvPr/>
        </p:nvSpPr>
        <p:spPr>
          <a:xfrm>
            <a:off x="77793" y="1555542"/>
            <a:ext cx="12036413" cy="4647426"/>
          </a:xfrm>
          <a:prstGeom prst="rect">
            <a:avLst/>
          </a:prstGeom>
          <a:noFill/>
        </p:spPr>
        <p:txBody>
          <a:bodyPr wrap="square">
            <a:spAutoFit/>
          </a:bodyPr>
          <a:lstStyle/>
          <a:p>
            <a:pPr algn="ctr"/>
            <a:r>
              <a:rPr lang="fr-FR" sz="4000" dirty="0">
                <a:solidFill>
                  <a:srgbClr val="1F1F53"/>
                </a:solidFill>
                <a:latin typeface="CorporativeSansRd" panose="00000500000000000000"/>
              </a:rPr>
              <a:t>En France, en 2022,</a:t>
            </a:r>
          </a:p>
          <a:p>
            <a:pPr algn="ctr"/>
            <a:endParaRPr lang="fr-FR" sz="4000" dirty="0">
              <a:solidFill>
                <a:srgbClr val="1F1F53"/>
              </a:solidFill>
              <a:latin typeface="CorporativeSansRd" panose="00000500000000000000"/>
            </a:endParaRPr>
          </a:p>
          <a:p>
            <a:pPr algn="ctr"/>
            <a:r>
              <a:rPr lang="fr-FR" sz="3600" dirty="0">
                <a:solidFill>
                  <a:srgbClr val="FF6F23"/>
                </a:solidFill>
                <a:latin typeface="CorporativeSansRd" panose="00000500000000000000"/>
              </a:rPr>
              <a:t>52% </a:t>
            </a:r>
            <a:r>
              <a:rPr lang="fr-FR" sz="3600" dirty="0">
                <a:solidFill>
                  <a:srgbClr val="1F1F53"/>
                </a:solidFill>
                <a:latin typeface="CorporativeSansRd" panose="00000500000000000000"/>
              </a:rPr>
              <a:t>des organisations ont signalé une attaque…</a:t>
            </a:r>
          </a:p>
          <a:p>
            <a:pPr algn="ctr"/>
            <a:r>
              <a:rPr lang="fr-FR" sz="3600" dirty="0">
                <a:solidFill>
                  <a:srgbClr val="1F1F53"/>
                </a:solidFill>
                <a:latin typeface="CorporativeSansRd" panose="00000500000000000000"/>
              </a:rPr>
              <a:t>…contre 49% en 2021</a:t>
            </a:r>
          </a:p>
          <a:p>
            <a:pPr algn="ctr"/>
            <a:endParaRPr lang="fr-FR" sz="3600" dirty="0">
              <a:solidFill>
                <a:srgbClr val="1F1F53"/>
              </a:solidFill>
              <a:latin typeface="CorporativeSansRd" panose="00000500000000000000"/>
            </a:endParaRPr>
          </a:p>
          <a:p>
            <a:pPr algn="ctr"/>
            <a:r>
              <a:rPr lang="fr-FR" sz="3600" dirty="0">
                <a:solidFill>
                  <a:srgbClr val="FF6F23"/>
                </a:solidFill>
                <a:latin typeface="CorporativeSansRd" panose="00000500000000000000"/>
              </a:rPr>
              <a:t>+ 55% </a:t>
            </a:r>
            <a:r>
              <a:rPr lang="fr-FR" sz="3600" dirty="0">
                <a:solidFill>
                  <a:srgbClr val="1F1F53"/>
                </a:solidFill>
                <a:latin typeface="CorporativeSansRd" panose="00000500000000000000"/>
              </a:rPr>
              <a:t>d’attaques sur les organisations entre 10 et 49 agents</a:t>
            </a:r>
          </a:p>
          <a:p>
            <a:pPr algn="ctr"/>
            <a:r>
              <a:rPr lang="fr-FR" sz="3600" dirty="0">
                <a:solidFill>
                  <a:srgbClr val="FF6F23"/>
                </a:solidFill>
                <a:latin typeface="CorporativeSansRd" panose="00000500000000000000"/>
              </a:rPr>
              <a:t>Et + 400% </a:t>
            </a:r>
            <a:r>
              <a:rPr lang="fr-FR" sz="3600" dirty="0">
                <a:solidFill>
                  <a:srgbClr val="1F1F53"/>
                </a:solidFill>
                <a:latin typeface="CorporativeSansRd" panose="00000500000000000000"/>
              </a:rPr>
              <a:t>d’augmentation pour celles </a:t>
            </a:r>
            <a:r>
              <a:rPr lang="fr-FR" sz="3600" dirty="0">
                <a:solidFill>
                  <a:srgbClr val="FF6F23"/>
                </a:solidFill>
                <a:latin typeface="CorporativeSansRd" panose="00000500000000000000"/>
              </a:rPr>
              <a:t>&lt; 10 agents</a:t>
            </a:r>
            <a:endParaRPr lang="fr-FR" sz="3600" dirty="0">
              <a:solidFill>
                <a:srgbClr val="1F1F53"/>
              </a:solidFill>
              <a:latin typeface="CorporativeSansRd" panose="00000500000000000000"/>
            </a:endParaRPr>
          </a:p>
        </p:txBody>
      </p:sp>
      <p:sp>
        <p:nvSpPr>
          <p:cNvPr id="2" name="ZoneTexte 1">
            <a:extLst>
              <a:ext uri="{FF2B5EF4-FFF2-40B4-BE49-F238E27FC236}">
                <a16:creationId xmlns:a16="http://schemas.microsoft.com/office/drawing/2014/main" id="{CA37FCEF-4B7E-409A-8C86-DCFB4B866C5A}"/>
              </a:ext>
            </a:extLst>
          </p:cNvPr>
          <p:cNvSpPr txBox="1"/>
          <p:nvPr/>
        </p:nvSpPr>
        <p:spPr>
          <a:xfrm>
            <a:off x="101493" y="6505224"/>
            <a:ext cx="3884397" cy="276999"/>
          </a:xfrm>
          <a:prstGeom prst="rect">
            <a:avLst/>
          </a:prstGeom>
          <a:noFill/>
        </p:spPr>
        <p:txBody>
          <a:bodyPr wrap="none" rtlCol="0">
            <a:spAutoFit/>
          </a:bodyPr>
          <a:lstStyle/>
          <a:p>
            <a:r>
              <a:rPr lang="fr-FR" sz="1200" dirty="0">
                <a:solidFill>
                  <a:srgbClr val="1F1F53"/>
                </a:solidFill>
                <a:effectLst/>
                <a:latin typeface="Arial" panose="020B0604020202020204" pitchFamily="34" charset="0"/>
              </a:rPr>
              <a:t>*Rapport Hiscox 2022 sur la gestion des cyber-risques</a:t>
            </a:r>
            <a:endParaRPr lang="fr-FR" sz="1200" dirty="0">
              <a:solidFill>
                <a:srgbClr val="1F1F53"/>
              </a:solidFill>
            </a:endParaRPr>
          </a:p>
        </p:txBody>
      </p:sp>
    </p:spTree>
    <p:extLst>
      <p:ext uri="{BB962C8B-B14F-4D97-AF65-F5344CB8AC3E}">
        <p14:creationId xmlns:p14="http://schemas.microsoft.com/office/powerpoint/2010/main" val="1574116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1B1EDE46-586B-DA4F-8834-CD396E246FA9}"/>
              </a:ext>
            </a:extLst>
          </p:cNvPr>
          <p:cNvSpPr txBox="1">
            <a:spLocks/>
          </p:cNvSpPr>
          <p:nvPr/>
        </p:nvSpPr>
        <p:spPr>
          <a:xfrm>
            <a:off x="2143245" y="311640"/>
            <a:ext cx="9919503" cy="5190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FF6F23"/>
                </a:solidFill>
                <a:latin typeface="+mj-lt"/>
                <a:ea typeface="+mj-ea"/>
                <a:cs typeface="+mj-cs"/>
              </a:defRPr>
            </a:lvl1pPr>
          </a:lstStyle>
          <a:p>
            <a:r>
              <a:rPr lang="fr-FR" dirty="0">
                <a:latin typeface="Emy Slab Alt"/>
              </a:rPr>
              <a:t>Les conséquences d’une cyber attaque</a:t>
            </a:r>
          </a:p>
        </p:txBody>
      </p:sp>
      <p:sp>
        <p:nvSpPr>
          <p:cNvPr id="6" name="Titre 1">
            <a:extLst>
              <a:ext uri="{FF2B5EF4-FFF2-40B4-BE49-F238E27FC236}">
                <a16:creationId xmlns:a16="http://schemas.microsoft.com/office/drawing/2014/main" id="{5DC8FAE4-FBAC-4F3A-8AD2-CB6CC89A40B0}"/>
              </a:ext>
            </a:extLst>
          </p:cNvPr>
          <p:cNvSpPr txBox="1">
            <a:spLocks/>
          </p:cNvSpPr>
          <p:nvPr/>
        </p:nvSpPr>
        <p:spPr>
          <a:xfrm>
            <a:off x="863792" y="2577711"/>
            <a:ext cx="10963118" cy="17025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FF6F23"/>
                </a:solidFill>
                <a:latin typeface="+mj-lt"/>
                <a:ea typeface="+mj-ea"/>
                <a:cs typeface="+mj-cs"/>
              </a:defRPr>
            </a:lvl1pPr>
          </a:lstStyle>
          <a:p>
            <a:pPr marL="742950" indent="-742950">
              <a:buAutoNum type="arabicPeriod"/>
            </a:pPr>
            <a:r>
              <a:rPr lang="fr-FR" sz="4400" spc="6" dirty="0">
                <a:solidFill>
                  <a:srgbClr val="1F1F53"/>
                </a:solidFill>
                <a:latin typeface="CorporativeSansRd" panose="00000500000000000000" pitchFamily="50" charset="0"/>
                <a:ea typeface="+mn-ea"/>
              </a:rPr>
              <a:t>La perte totale ou partielle d’activité</a:t>
            </a:r>
            <a:r>
              <a:rPr lang="fr-FR" sz="4400" spc="6" dirty="0">
                <a:solidFill>
                  <a:srgbClr val="F95818"/>
                </a:solidFill>
                <a:latin typeface="CorporativeSansRd" panose="00000500000000000000" pitchFamily="50" charset="0"/>
                <a:ea typeface="+mn-ea"/>
              </a:rPr>
              <a:t> </a:t>
            </a:r>
          </a:p>
          <a:p>
            <a:pPr marL="742950" indent="-742950">
              <a:buAutoNum type="arabicPeriod"/>
            </a:pPr>
            <a:r>
              <a:rPr lang="fr-FR" sz="4400" spc="6" dirty="0">
                <a:solidFill>
                  <a:srgbClr val="1F1F53"/>
                </a:solidFill>
                <a:latin typeface="CorporativeSansRd" panose="00000500000000000000" pitchFamily="50" charset="0"/>
                <a:ea typeface="+mn-ea"/>
              </a:rPr>
              <a:t>Une atteinte à </a:t>
            </a:r>
            <a:r>
              <a:rPr lang="fr-FR" sz="4400" spc="6" dirty="0">
                <a:solidFill>
                  <a:srgbClr val="F95818"/>
                </a:solidFill>
                <a:latin typeface="CorporativeSansRd" panose="00000500000000000000" pitchFamily="50" charset="0"/>
                <a:ea typeface="+mn-ea"/>
              </a:rPr>
              <a:t>l’image </a:t>
            </a:r>
            <a:r>
              <a:rPr lang="fr-FR" sz="4400" spc="6" dirty="0">
                <a:solidFill>
                  <a:srgbClr val="1F1F53"/>
                </a:solidFill>
                <a:latin typeface="CorporativeSansRd" panose="00000500000000000000" pitchFamily="50" charset="0"/>
                <a:ea typeface="+mn-ea"/>
              </a:rPr>
              <a:t>de l ’organisation</a:t>
            </a:r>
          </a:p>
          <a:p>
            <a:pPr marL="742950" indent="-742950">
              <a:buAutoNum type="arabicPeriod"/>
            </a:pPr>
            <a:r>
              <a:rPr lang="fr-FR" sz="4400" spc="6" dirty="0">
                <a:solidFill>
                  <a:srgbClr val="1F1F53"/>
                </a:solidFill>
                <a:latin typeface="CorporativeSansRd" panose="00000500000000000000" pitchFamily="50" charset="0"/>
                <a:ea typeface="+mn-ea"/>
              </a:rPr>
              <a:t>Des</a:t>
            </a:r>
            <a:r>
              <a:rPr lang="fr-FR" sz="4400" spc="6" dirty="0">
                <a:solidFill>
                  <a:srgbClr val="F95818"/>
                </a:solidFill>
                <a:latin typeface="CorporativeSansRd" panose="00000500000000000000" pitchFamily="50" charset="0"/>
                <a:ea typeface="+mn-ea"/>
              </a:rPr>
              <a:t> coûts </a:t>
            </a:r>
            <a:r>
              <a:rPr lang="fr-FR" sz="4400" spc="6" dirty="0">
                <a:solidFill>
                  <a:srgbClr val="1F1F53"/>
                </a:solidFill>
                <a:latin typeface="CorporativeSansRd" panose="00000500000000000000" pitchFamily="50" charset="0"/>
                <a:ea typeface="+mn-ea"/>
              </a:rPr>
              <a:t>de restauration importants</a:t>
            </a:r>
          </a:p>
          <a:p>
            <a:pPr marL="742950" indent="-742950">
              <a:buAutoNum type="arabicPeriod"/>
            </a:pPr>
            <a:r>
              <a:rPr lang="fr-FR" sz="4400" spc="6" dirty="0">
                <a:solidFill>
                  <a:srgbClr val="1F1F53"/>
                </a:solidFill>
                <a:latin typeface="CorporativeSansRd" panose="00000500000000000000" pitchFamily="50" charset="0"/>
                <a:ea typeface="+mn-ea"/>
              </a:rPr>
              <a:t>Des frais </a:t>
            </a:r>
            <a:r>
              <a:rPr lang="fr-FR" sz="4400" spc="6" dirty="0">
                <a:solidFill>
                  <a:srgbClr val="F95818"/>
                </a:solidFill>
                <a:latin typeface="CorporativeSansRd" panose="00000500000000000000" pitchFamily="50" charset="0"/>
                <a:ea typeface="+mn-ea"/>
              </a:rPr>
              <a:t>juridiques </a:t>
            </a:r>
            <a:r>
              <a:rPr lang="fr-FR" sz="4400" spc="6" dirty="0">
                <a:solidFill>
                  <a:srgbClr val="1F1F53"/>
                </a:solidFill>
                <a:latin typeface="CorporativeSansRd" panose="00000500000000000000" pitchFamily="50" charset="0"/>
                <a:ea typeface="+mn-ea"/>
              </a:rPr>
              <a:t>conséquents</a:t>
            </a:r>
          </a:p>
        </p:txBody>
      </p:sp>
      <p:sp>
        <p:nvSpPr>
          <p:cNvPr id="2" name="ZoneTexte 1">
            <a:extLst>
              <a:ext uri="{FF2B5EF4-FFF2-40B4-BE49-F238E27FC236}">
                <a16:creationId xmlns:a16="http://schemas.microsoft.com/office/drawing/2014/main" id="{CFA0E593-3833-4B12-BE07-2E10E4604588}"/>
              </a:ext>
            </a:extLst>
          </p:cNvPr>
          <p:cNvSpPr txBox="1"/>
          <p:nvPr/>
        </p:nvSpPr>
        <p:spPr>
          <a:xfrm>
            <a:off x="993913" y="6231835"/>
            <a:ext cx="10028583" cy="276999"/>
          </a:xfrm>
          <a:prstGeom prst="rect">
            <a:avLst/>
          </a:prstGeom>
          <a:noFill/>
        </p:spPr>
        <p:txBody>
          <a:bodyPr wrap="square" rtlCol="0">
            <a:spAutoFit/>
          </a:bodyPr>
          <a:lstStyle/>
          <a:p>
            <a:r>
              <a:rPr lang="fr-FR" sz="1200" dirty="0"/>
              <a:t>https://www.snaac.fr/consequences-cyber-attaque/</a:t>
            </a:r>
          </a:p>
        </p:txBody>
      </p:sp>
    </p:spTree>
    <p:extLst>
      <p:ext uri="{BB962C8B-B14F-4D97-AF65-F5344CB8AC3E}">
        <p14:creationId xmlns:p14="http://schemas.microsoft.com/office/powerpoint/2010/main" val="3531632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1B1EDE46-586B-DA4F-8834-CD396E246FA9}"/>
              </a:ext>
            </a:extLst>
          </p:cNvPr>
          <p:cNvSpPr txBox="1">
            <a:spLocks/>
          </p:cNvSpPr>
          <p:nvPr/>
        </p:nvSpPr>
        <p:spPr>
          <a:xfrm>
            <a:off x="2143245" y="311640"/>
            <a:ext cx="9919503" cy="5190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FF6F23"/>
                </a:solidFill>
                <a:latin typeface="+mj-lt"/>
                <a:ea typeface="+mj-ea"/>
                <a:cs typeface="+mj-cs"/>
              </a:defRPr>
            </a:lvl1pPr>
          </a:lstStyle>
          <a:p>
            <a:r>
              <a:rPr lang="fr-FR" dirty="0">
                <a:latin typeface="Emy Slab Alt"/>
              </a:rPr>
              <a:t>Les préjudices financiers d’une cyber attaque</a:t>
            </a:r>
          </a:p>
        </p:txBody>
      </p:sp>
      <p:sp>
        <p:nvSpPr>
          <p:cNvPr id="7" name="Sous-titre 2">
            <a:extLst>
              <a:ext uri="{FF2B5EF4-FFF2-40B4-BE49-F238E27FC236}">
                <a16:creationId xmlns:a16="http://schemas.microsoft.com/office/drawing/2014/main" id="{8149BA22-1F58-437B-9F9F-FA2B52328035}"/>
              </a:ext>
            </a:extLst>
          </p:cNvPr>
          <p:cNvSpPr txBox="1">
            <a:spLocks/>
          </p:cNvSpPr>
          <p:nvPr/>
        </p:nvSpPr>
        <p:spPr>
          <a:xfrm>
            <a:off x="1388533" y="3598075"/>
            <a:ext cx="8407400" cy="21084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accent5">
                  <a:lumMod val="60000"/>
                  <a:lumOff val="40000"/>
                </a:schemeClr>
              </a:buClr>
              <a:buFont typeface="Wingdings" panose="05000000000000000000" pitchFamily="2" charset="2"/>
              <a:buChar char="§"/>
            </a:pPr>
            <a:endParaRPr lang="fr-FR" sz="3200" dirty="0"/>
          </a:p>
        </p:txBody>
      </p:sp>
      <p:sp>
        <p:nvSpPr>
          <p:cNvPr id="2" name="ZoneTexte 1">
            <a:extLst>
              <a:ext uri="{FF2B5EF4-FFF2-40B4-BE49-F238E27FC236}">
                <a16:creationId xmlns:a16="http://schemas.microsoft.com/office/drawing/2014/main" id="{58E35CDE-E730-45AB-8A62-7CEC9C5AC678}"/>
              </a:ext>
            </a:extLst>
          </p:cNvPr>
          <p:cNvSpPr txBox="1"/>
          <p:nvPr/>
        </p:nvSpPr>
        <p:spPr>
          <a:xfrm>
            <a:off x="80658" y="1197418"/>
            <a:ext cx="11982090" cy="5570756"/>
          </a:xfrm>
          <a:prstGeom prst="rect">
            <a:avLst/>
          </a:prstGeom>
          <a:noFill/>
        </p:spPr>
        <p:txBody>
          <a:bodyPr wrap="square" rtlCol="0">
            <a:spAutoFit/>
          </a:bodyPr>
          <a:lstStyle/>
          <a:p>
            <a:pPr algn="ctr"/>
            <a:r>
              <a:rPr lang="fr-FR" sz="3600" dirty="0">
                <a:solidFill>
                  <a:srgbClr val="1F1F53"/>
                </a:solidFill>
                <a:latin typeface="CorporativeSansRd" panose="00000500000000000000" pitchFamily="50" charset="0"/>
                <a:cs typeface="Montserrat"/>
              </a:rPr>
              <a:t>En France, en 2022,</a:t>
            </a:r>
          </a:p>
          <a:p>
            <a:pPr algn="ctr"/>
            <a:endParaRPr lang="fr-FR" sz="3200" dirty="0">
              <a:solidFill>
                <a:srgbClr val="1F1F53"/>
              </a:solidFill>
              <a:latin typeface="CorporativeSansRd" panose="00000500000000000000" pitchFamily="50" charset="0"/>
              <a:cs typeface="Montserrat"/>
            </a:endParaRPr>
          </a:p>
          <a:p>
            <a:pPr marL="457200" indent="-457200" algn="ctr">
              <a:buFont typeface="Arial" panose="020B0604020202020204" pitchFamily="34" charset="0"/>
              <a:buChar char="•"/>
            </a:pPr>
            <a:r>
              <a:rPr lang="fr-FR" sz="3600" dirty="0">
                <a:solidFill>
                  <a:srgbClr val="FF6F23"/>
                </a:solidFill>
                <a:latin typeface="CorporativeSansRd" panose="00000500000000000000" pitchFamily="50" charset="0"/>
                <a:cs typeface="Montserrat"/>
              </a:rPr>
              <a:t> 2 organisations sur 5 </a:t>
            </a:r>
            <a:r>
              <a:rPr lang="fr-FR" sz="3600" dirty="0">
                <a:solidFill>
                  <a:srgbClr val="1F1F53"/>
                </a:solidFill>
                <a:latin typeface="CorporativeSansRd" panose="00000500000000000000" pitchFamily="50" charset="0"/>
                <a:cs typeface="Montserrat"/>
              </a:rPr>
              <a:t>ont subi un détournement de paiement </a:t>
            </a:r>
            <a:r>
              <a:rPr lang="fr-FR" sz="3600" dirty="0">
                <a:solidFill>
                  <a:srgbClr val="FF6F23"/>
                </a:solidFill>
                <a:latin typeface="CorporativeSansRd" panose="00000500000000000000" pitchFamily="50" charset="0"/>
                <a:cs typeface="Montserrat"/>
              </a:rPr>
              <a:t>(41%)</a:t>
            </a:r>
          </a:p>
          <a:p>
            <a:pPr algn="ctr"/>
            <a:endParaRPr lang="fr-FR" sz="3600" dirty="0">
              <a:solidFill>
                <a:srgbClr val="1F1F53"/>
              </a:solidFill>
              <a:latin typeface="CorporativeSansRd" panose="00000500000000000000" pitchFamily="50" charset="0"/>
              <a:cs typeface="Montserrat"/>
            </a:endParaRPr>
          </a:p>
          <a:p>
            <a:pPr marL="457200" indent="-457200" algn="ctr">
              <a:buFont typeface="Arial" panose="020B0604020202020204" pitchFamily="34" charset="0"/>
              <a:buChar char="•"/>
            </a:pPr>
            <a:r>
              <a:rPr lang="fr-FR" sz="3600" dirty="0">
                <a:solidFill>
                  <a:srgbClr val="FF6F23"/>
                </a:solidFill>
                <a:latin typeface="CorporativeSansRd" panose="00000500000000000000" pitchFamily="50" charset="0"/>
                <a:cs typeface="Montserrat"/>
              </a:rPr>
              <a:t> 62% </a:t>
            </a:r>
            <a:r>
              <a:rPr lang="fr-FR" sz="3600" dirty="0">
                <a:solidFill>
                  <a:srgbClr val="1F1F53"/>
                </a:solidFill>
                <a:latin typeface="CorporativeSansRd" panose="00000500000000000000" pitchFamily="50" charset="0"/>
                <a:cs typeface="Montserrat"/>
              </a:rPr>
              <a:t>des organisations touchées par un ransomware ont payé la rançon</a:t>
            </a:r>
          </a:p>
          <a:p>
            <a:pPr marL="457200" indent="-457200" algn="ctr">
              <a:buFont typeface="Arial" panose="020B0604020202020204" pitchFamily="34" charset="0"/>
              <a:buChar char="•"/>
            </a:pPr>
            <a:endParaRPr lang="fr-FR" sz="3600" dirty="0">
              <a:solidFill>
                <a:srgbClr val="1F1F53"/>
              </a:solidFill>
              <a:latin typeface="CorporativeSansRd" panose="00000500000000000000" pitchFamily="50" charset="0"/>
              <a:cs typeface="Montserrat"/>
            </a:endParaRPr>
          </a:p>
          <a:p>
            <a:pPr marL="457200" indent="-457200" algn="ctr">
              <a:buFont typeface="Arial" panose="020B0604020202020204" pitchFamily="34" charset="0"/>
              <a:buChar char="•"/>
            </a:pPr>
            <a:r>
              <a:rPr lang="fr-FR" sz="3600" dirty="0">
                <a:solidFill>
                  <a:srgbClr val="1F1F53"/>
                </a:solidFill>
                <a:latin typeface="CorporativeSansRd" panose="00000500000000000000" pitchFamily="50" charset="0"/>
                <a:cs typeface="Montserrat"/>
              </a:rPr>
              <a:t>Le coût financier moyen est de </a:t>
            </a:r>
            <a:r>
              <a:rPr lang="fr-FR" sz="3600" dirty="0">
                <a:solidFill>
                  <a:srgbClr val="FF6F23"/>
                </a:solidFill>
                <a:latin typeface="CorporativeSansRd" panose="00000500000000000000" pitchFamily="50" charset="0"/>
                <a:cs typeface="Montserrat"/>
              </a:rPr>
              <a:t>15 000€</a:t>
            </a:r>
          </a:p>
          <a:p>
            <a:pPr marL="457200" indent="-457200" algn="ctr">
              <a:buFont typeface="Arial" panose="020B0604020202020204" pitchFamily="34" charset="0"/>
              <a:buChar char="•"/>
            </a:pPr>
            <a:endParaRPr lang="fr-FR" sz="3600" dirty="0">
              <a:solidFill>
                <a:srgbClr val="1F1F53"/>
              </a:solidFill>
              <a:latin typeface="CorporativeSansRd" panose="00000500000000000000" pitchFamily="50" charset="0"/>
              <a:cs typeface="Montserrat"/>
            </a:endParaRPr>
          </a:p>
        </p:txBody>
      </p:sp>
      <p:sp>
        <p:nvSpPr>
          <p:cNvPr id="10" name="ZoneTexte 9">
            <a:extLst>
              <a:ext uri="{FF2B5EF4-FFF2-40B4-BE49-F238E27FC236}">
                <a16:creationId xmlns:a16="http://schemas.microsoft.com/office/drawing/2014/main" id="{9FECA9A2-F7FC-462C-9336-33A7C60322C1}"/>
              </a:ext>
            </a:extLst>
          </p:cNvPr>
          <p:cNvSpPr txBox="1"/>
          <p:nvPr/>
        </p:nvSpPr>
        <p:spPr>
          <a:xfrm>
            <a:off x="528876" y="6293732"/>
            <a:ext cx="3884397" cy="276999"/>
          </a:xfrm>
          <a:prstGeom prst="rect">
            <a:avLst/>
          </a:prstGeom>
          <a:noFill/>
        </p:spPr>
        <p:txBody>
          <a:bodyPr wrap="none" rtlCol="0">
            <a:spAutoFit/>
          </a:bodyPr>
          <a:lstStyle/>
          <a:p>
            <a:r>
              <a:rPr lang="fr-FR" sz="1200" dirty="0">
                <a:solidFill>
                  <a:srgbClr val="1F1F53"/>
                </a:solidFill>
                <a:effectLst/>
                <a:latin typeface="Arial" panose="020B0604020202020204" pitchFamily="34" charset="0"/>
              </a:rPr>
              <a:t>*Rapport Hiscox 2022 sur la gestion des cyber-risques</a:t>
            </a:r>
            <a:endParaRPr lang="fr-FR" sz="1200" dirty="0">
              <a:solidFill>
                <a:srgbClr val="1F1F53"/>
              </a:solidFill>
            </a:endParaRPr>
          </a:p>
        </p:txBody>
      </p:sp>
    </p:spTree>
    <p:extLst>
      <p:ext uri="{BB962C8B-B14F-4D97-AF65-F5344CB8AC3E}">
        <p14:creationId xmlns:p14="http://schemas.microsoft.com/office/powerpoint/2010/main" val="3578411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1B1EDE46-586B-DA4F-8834-CD396E246FA9}"/>
              </a:ext>
            </a:extLst>
          </p:cNvPr>
          <p:cNvSpPr txBox="1">
            <a:spLocks/>
          </p:cNvSpPr>
          <p:nvPr/>
        </p:nvSpPr>
        <p:spPr>
          <a:xfrm>
            <a:off x="2143245" y="311640"/>
            <a:ext cx="9919503" cy="5190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FF6F23"/>
                </a:solidFill>
                <a:latin typeface="+mj-lt"/>
                <a:ea typeface="+mj-ea"/>
                <a:cs typeface="+mj-cs"/>
              </a:defRPr>
            </a:lvl1pPr>
          </a:lstStyle>
          <a:p>
            <a:r>
              <a:rPr lang="fr-FR" dirty="0">
                <a:latin typeface="Emy Slab Alt"/>
              </a:rPr>
              <a:t>Les préjudices d’une cyber attaque</a:t>
            </a:r>
          </a:p>
        </p:txBody>
      </p:sp>
      <p:sp>
        <p:nvSpPr>
          <p:cNvPr id="7" name="Sous-titre 2">
            <a:extLst>
              <a:ext uri="{FF2B5EF4-FFF2-40B4-BE49-F238E27FC236}">
                <a16:creationId xmlns:a16="http://schemas.microsoft.com/office/drawing/2014/main" id="{8149BA22-1F58-437B-9F9F-FA2B52328035}"/>
              </a:ext>
            </a:extLst>
          </p:cNvPr>
          <p:cNvSpPr txBox="1">
            <a:spLocks/>
          </p:cNvSpPr>
          <p:nvPr/>
        </p:nvSpPr>
        <p:spPr>
          <a:xfrm>
            <a:off x="1388533" y="3598075"/>
            <a:ext cx="8407400" cy="21084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accent5">
                  <a:lumMod val="60000"/>
                  <a:lumOff val="40000"/>
                </a:schemeClr>
              </a:buClr>
              <a:buFont typeface="Wingdings" panose="05000000000000000000" pitchFamily="2" charset="2"/>
              <a:buChar char="§"/>
            </a:pPr>
            <a:endParaRPr lang="fr-FR" sz="3200" dirty="0"/>
          </a:p>
        </p:txBody>
      </p:sp>
      <p:sp>
        <p:nvSpPr>
          <p:cNvPr id="10" name="ZoneTexte 9">
            <a:extLst>
              <a:ext uri="{FF2B5EF4-FFF2-40B4-BE49-F238E27FC236}">
                <a16:creationId xmlns:a16="http://schemas.microsoft.com/office/drawing/2014/main" id="{9FECA9A2-F7FC-462C-9336-33A7C60322C1}"/>
              </a:ext>
            </a:extLst>
          </p:cNvPr>
          <p:cNvSpPr txBox="1"/>
          <p:nvPr/>
        </p:nvSpPr>
        <p:spPr>
          <a:xfrm>
            <a:off x="528876" y="6293732"/>
            <a:ext cx="3884397" cy="276999"/>
          </a:xfrm>
          <a:prstGeom prst="rect">
            <a:avLst/>
          </a:prstGeom>
          <a:noFill/>
        </p:spPr>
        <p:txBody>
          <a:bodyPr wrap="none" rtlCol="0">
            <a:spAutoFit/>
          </a:bodyPr>
          <a:lstStyle/>
          <a:p>
            <a:r>
              <a:rPr lang="fr-FR" sz="1200" dirty="0">
                <a:solidFill>
                  <a:srgbClr val="1F1F53"/>
                </a:solidFill>
                <a:effectLst/>
                <a:latin typeface="Arial" panose="020B0604020202020204" pitchFamily="34" charset="0"/>
              </a:rPr>
              <a:t>*Rapport Hiscox 2022 sur la gestion des cyber-risques</a:t>
            </a:r>
            <a:endParaRPr lang="fr-FR" sz="1200" dirty="0">
              <a:solidFill>
                <a:srgbClr val="1F1F53"/>
              </a:solidFill>
            </a:endParaRPr>
          </a:p>
        </p:txBody>
      </p:sp>
      <p:sp>
        <p:nvSpPr>
          <p:cNvPr id="6" name="ZoneTexte 5">
            <a:extLst>
              <a:ext uri="{FF2B5EF4-FFF2-40B4-BE49-F238E27FC236}">
                <a16:creationId xmlns:a16="http://schemas.microsoft.com/office/drawing/2014/main" id="{E0C6C78B-172F-4FF9-8486-6E49AF2C8D8F}"/>
              </a:ext>
            </a:extLst>
          </p:cNvPr>
          <p:cNvSpPr txBox="1"/>
          <p:nvPr/>
        </p:nvSpPr>
        <p:spPr>
          <a:xfrm>
            <a:off x="657655" y="1810547"/>
            <a:ext cx="11082130" cy="1323439"/>
          </a:xfrm>
          <a:prstGeom prst="rect">
            <a:avLst/>
          </a:prstGeom>
          <a:noFill/>
        </p:spPr>
        <p:txBody>
          <a:bodyPr wrap="square">
            <a:spAutoFit/>
          </a:bodyPr>
          <a:lstStyle/>
          <a:p>
            <a:pPr algn="ctr"/>
            <a:r>
              <a:rPr lang="fr-FR" sz="4000" dirty="0">
                <a:solidFill>
                  <a:srgbClr val="1F1F53"/>
                </a:solidFill>
              </a:rPr>
              <a:t>1/4 des </a:t>
            </a:r>
            <a:r>
              <a:rPr lang="fr-FR" sz="4000" b="1" dirty="0">
                <a:solidFill>
                  <a:srgbClr val="FF6F23"/>
                </a:solidFill>
              </a:rPr>
              <a:t>organisations attaquées </a:t>
            </a:r>
            <a:r>
              <a:rPr lang="fr-FR" sz="4000" dirty="0">
                <a:solidFill>
                  <a:srgbClr val="1F1F53"/>
                </a:solidFill>
              </a:rPr>
              <a:t>a déclaré que leur </a:t>
            </a:r>
            <a:r>
              <a:rPr lang="fr-FR" sz="4000" b="1" dirty="0">
                <a:solidFill>
                  <a:srgbClr val="FF6F23"/>
                </a:solidFill>
              </a:rPr>
              <a:t>survie</a:t>
            </a:r>
            <a:r>
              <a:rPr lang="fr-FR" sz="4000" dirty="0"/>
              <a:t> </a:t>
            </a:r>
            <a:r>
              <a:rPr lang="fr-FR" sz="4000" dirty="0">
                <a:solidFill>
                  <a:srgbClr val="1F1F53"/>
                </a:solidFill>
              </a:rPr>
              <a:t>a été </a:t>
            </a:r>
            <a:r>
              <a:rPr lang="fr-FR" sz="4000" b="1" dirty="0">
                <a:solidFill>
                  <a:srgbClr val="FF6F23"/>
                </a:solidFill>
              </a:rPr>
              <a:t>menacée</a:t>
            </a:r>
            <a:r>
              <a:rPr lang="fr-FR" sz="4000" dirty="0"/>
              <a:t>.</a:t>
            </a:r>
          </a:p>
        </p:txBody>
      </p:sp>
      <p:sp>
        <p:nvSpPr>
          <p:cNvPr id="8" name="ZoneTexte 7">
            <a:extLst>
              <a:ext uri="{FF2B5EF4-FFF2-40B4-BE49-F238E27FC236}">
                <a16:creationId xmlns:a16="http://schemas.microsoft.com/office/drawing/2014/main" id="{FA5D2C0E-3DAA-48BC-ABC9-7ED522900899}"/>
              </a:ext>
            </a:extLst>
          </p:cNvPr>
          <p:cNvSpPr txBox="1"/>
          <p:nvPr/>
        </p:nvSpPr>
        <p:spPr>
          <a:xfrm>
            <a:off x="327804" y="3847125"/>
            <a:ext cx="11508752" cy="1938992"/>
          </a:xfrm>
          <a:prstGeom prst="rect">
            <a:avLst/>
          </a:prstGeom>
          <a:noFill/>
        </p:spPr>
        <p:txBody>
          <a:bodyPr wrap="square" rtlCol="0">
            <a:spAutoFit/>
          </a:bodyPr>
          <a:lstStyle/>
          <a:p>
            <a:pPr algn="ctr"/>
            <a:r>
              <a:rPr lang="fr-FR" sz="4000" dirty="0">
                <a:solidFill>
                  <a:srgbClr val="1F1F53"/>
                </a:solidFill>
                <a:latin typeface="CorporativeSansRd" panose="00000500000000000000" pitchFamily="50" charset="0"/>
              </a:rPr>
              <a:t>Le retour à la normale suite à une cyberattaque est :</a:t>
            </a:r>
          </a:p>
          <a:p>
            <a:pPr algn="ctr"/>
            <a:r>
              <a:rPr lang="fr-FR" sz="4000" b="1" dirty="0">
                <a:solidFill>
                  <a:srgbClr val="FF6F23"/>
                </a:solidFill>
                <a:latin typeface="CorporativeSansRd" panose="00000500000000000000" pitchFamily="50" charset="0"/>
              </a:rPr>
              <a:t>De 3 semaines </a:t>
            </a:r>
            <a:r>
              <a:rPr lang="fr-FR" sz="4000" dirty="0">
                <a:solidFill>
                  <a:srgbClr val="1F1F53"/>
                </a:solidFill>
                <a:latin typeface="CorporativeSansRd" panose="00000500000000000000" pitchFamily="50" charset="0"/>
              </a:rPr>
              <a:t>pour 50% des organisations, </a:t>
            </a:r>
          </a:p>
          <a:p>
            <a:pPr algn="ctr"/>
            <a:r>
              <a:rPr lang="fr-FR" sz="4000" dirty="0">
                <a:solidFill>
                  <a:srgbClr val="1F1F53"/>
                </a:solidFill>
                <a:latin typeface="CorporativeSansRd" panose="00000500000000000000" pitchFamily="50" charset="0"/>
              </a:rPr>
              <a:t>de</a:t>
            </a:r>
            <a:r>
              <a:rPr lang="fr-FR" sz="4000" b="1" dirty="0">
                <a:solidFill>
                  <a:srgbClr val="FF6F23"/>
                </a:solidFill>
                <a:latin typeface="CorporativeSansRd" panose="00000500000000000000" pitchFamily="50" charset="0"/>
              </a:rPr>
              <a:t> 7 semaines </a:t>
            </a:r>
            <a:r>
              <a:rPr lang="fr-FR" sz="4000" dirty="0">
                <a:solidFill>
                  <a:srgbClr val="1F1F53"/>
                </a:solidFill>
                <a:latin typeface="CorporativeSansRd" panose="00000500000000000000" pitchFamily="50" charset="0"/>
              </a:rPr>
              <a:t>pour les incidents plus sérieux.</a:t>
            </a:r>
          </a:p>
        </p:txBody>
      </p:sp>
    </p:spTree>
    <p:extLst>
      <p:ext uri="{BB962C8B-B14F-4D97-AF65-F5344CB8AC3E}">
        <p14:creationId xmlns:p14="http://schemas.microsoft.com/office/powerpoint/2010/main" val="4183832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1B1EDE46-586B-DA4F-8834-CD396E246FA9}"/>
              </a:ext>
            </a:extLst>
          </p:cNvPr>
          <p:cNvSpPr txBox="1">
            <a:spLocks/>
          </p:cNvSpPr>
          <p:nvPr/>
        </p:nvSpPr>
        <p:spPr>
          <a:xfrm>
            <a:off x="2143245" y="311640"/>
            <a:ext cx="9919503" cy="5190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FF6F23"/>
                </a:solidFill>
                <a:latin typeface="+mj-lt"/>
                <a:ea typeface="+mj-ea"/>
                <a:cs typeface="+mj-cs"/>
              </a:defRPr>
            </a:lvl1pPr>
          </a:lstStyle>
          <a:p>
            <a:r>
              <a:rPr lang="fr-FR" dirty="0">
                <a:latin typeface="Emy Slab Alt"/>
              </a:rPr>
              <a:t>Les méthodes d’entrée les plus courantes</a:t>
            </a:r>
          </a:p>
        </p:txBody>
      </p:sp>
      <p:sp>
        <p:nvSpPr>
          <p:cNvPr id="7" name="Sous-titre 2">
            <a:extLst>
              <a:ext uri="{FF2B5EF4-FFF2-40B4-BE49-F238E27FC236}">
                <a16:creationId xmlns:a16="http://schemas.microsoft.com/office/drawing/2014/main" id="{8149BA22-1F58-437B-9F9F-FA2B52328035}"/>
              </a:ext>
            </a:extLst>
          </p:cNvPr>
          <p:cNvSpPr txBox="1">
            <a:spLocks/>
          </p:cNvSpPr>
          <p:nvPr/>
        </p:nvSpPr>
        <p:spPr>
          <a:xfrm>
            <a:off x="1388533" y="3598075"/>
            <a:ext cx="8407400" cy="21084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accent5">
                  <a:lumMod val="60000"/>
                  <a:lumOff val="40000"/>
                </a:schemeClr>
              </a:buClr>
              <a:buFont typeface="Wingdings" panose="05000000000000000000" pitchFamily="2" charset="2"/>
              <a:buChar char="§"/>
            </a:pPr>
            <a:endParaRPr lang="fr-FR" sz="3200" dirty="0"/>
          </a:p>
        </p:txBody>
      </p:sp>
      <p:sp>
        <p:nvSpPr>
          <p:cNvPr id="10" name="ZoneTexte 9">
            <a:extLst>
              <a:ext uri="{FF2B5EF4-FFF2-40B4-BE49-F238E27FC236}">
                <a16:creationId xmlns:a16="http://schemas.microsoft.com/office/drawing/2014/main" id="{9FECA9A2-F7FC-462C-9336-33A7C60322C1}"/>
              </a:ext>
            </a:extLst>
          </p:cNvPr>
          <p:cNvSpPr txBox="1"/>
          <p:nvPr/>
        </p:nvSpPr>
        <p:spPr>
          <a:xfrm>
            <a:off x="26013" y="6546360"/>
            <a:ext cx="3884397" cy="276999"/>
          </a:xfrm>
          <a:prstGeom prst="rect">
            <a:avLst/>
          </a:prstGeom>
          <a:noFill/>
        </p:spPr>
        <p:txBody>
          <a:bodyPr wrap="none" rtlCol="0">
            <a:spAutoFit/>
          </a:bodyPr>
          <a:lstStyle/>
          <a:p>
            <a:r>
              <a:rPr lang="fr-FR" sz="1200" dirty="0">
                <a:solidFill>
                  <a:srgbClr val="1F1F53"/>
                </a:solidFill>
                <a:effectLst/>
                <a:latin typeface="Arial" panose="020B0604020202020204" pitchFamily="34" charset="0"/>
              </a:rPr>
              <a:t>*Rapport Hiscox 2022 sur la gestion des cyber-risques</a:t>
            </a:r>
            <a:endParaRPr lang="fr-FR" sz="1200" dirty="0">
              <a:solidFill>
                <a:srgbClr val="1F1F53"/>
              </a:solidFill>
            </a:endParaRPr>
          </a:p>
        </p:txBody>
      </p:sp>
      <p:pic>
        <p:nvPicPr>
          <p:cNvPr id="3" name="Image 2">
            <a:extLst>
              <a:ext uri="{FF2B5EF4-FFF2-40B4-BE49-F238E27FC236}">
                <a16:creationId xmlns:a16="http://schemas.microsoft.com/office/drawing/2014/main" id="{360DBD0D-74F5-47BC-9CFA-CC1E829D1F4B}"/>
              </a:ext>
            </a:extLst>
          </p:cNvPr>
          <p:cNvPicPr>
            <a:picLocks noChangeAspect="1"/>
          </p:cNvPicPr>
          <p:nvPr/>
        </p:nvPicPr>
        <p:blipFill>
          <a:blip r:embed="rId2">
            <a:duotone>
              <a:schemeClr val="accent2">
                <a:shade val="45000"/>
                <a:satMod val="135000"/>
              </a:schemeClr>
              <a:prstClr val="white"/>
            </a:duotone>
          </a:blip>
          <a:stretch>
            <a:fillRect/>
          </a:stretch>
        </p:blipFill>
        <p:spPr>
          <a:xfrm>
            <a:off x="2614058" y="1151467"/>
            <a:ext cx="6963884" cy="5392122"/>
          </a:xfrm>
          <a:prstGeom prst="rect">
            <a:avLst/>
          </a:prstGeom>
        </p:spPr>
      </p:pic>
    </p:spTree>
    <p:extLst>
      <p:ext uri="{BB962C8B-B14F-4D97-AF65-F5344CB8AC3E}">
        <p14:creationId xmlns:p14="http://schemas.microsoft.com/office/powerpoint/2010/main" val="4098655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re 1">
            <a:extLst>
              <a:ext uri="{FF2B5EF4-FFF2-40B4-BE49-F238E27FC236}">
                <a16:creationId xmlns:a16="http://schemas.microsoft.com/office/drawing/2014/main" id="{1B1EDE46-586B-DA4F-8834-CD396E246FA9}"/>
              </a:ext>
            </a:extLst>
          </p:cNvPr>
          <p:cNvSpPr txBox="1">
            <a:spLocks/>
          </p:cNvSpPr>
          <p:nvPr/>
        </p:nvSpPr>
        <p:spPr>
          <a:xfrm>
            <a:off x="172279" y="1316132"/>
            <a:ext cx="4167271" cy="4461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FF6F23"/>
                </a:solidFill>
                <a:latin typeface="+mj-lt"/>
                <a:ea typeface="+mj-ea"/>
                <a:cs typeface="+mj-cs"/>
              </a:defRPr>
            </a:lvl1pPr>
          </a:lstStyle>
          <a:p>
            <a:pPr>
              <a:spcAft>
                <a:spcPts val="600"/>
              </a:spcAft>
            </a:pPr>
            <a:r>
              <a:rPr lang="en-US" sz="4400" b="1" kern="1200" dirty="0">
                <a:solidFill>
                  <a:srgbClr val="FFFFFF"/>
                </a:solidFill>
                <a:latin typeface="Emy Slab Alt"/>
              </a:rPr>
              <a:t>Le </a:t>
            </a:r>
            <a:r>
              <a:rPr lang="en-US" sz="4400" b="1" kern="1200" dirty="0" err="1">
                <a:solidFill>
                  <a:srgbClr val="FFFFFF"/>
                </a:solidFill>
                <a:latin typeface="Emy Slab Alt"/>
              </a:rPr>
              <a:t>risque</a:t>
            </a:r>
            <a:r>
              <a:rPr lang="en-US" sz="4400" b="1" kern="1200" dirty="0">
                <a:solidFill>
                  <a:srgbClr val="FFFFFF"/>
                </a:solidFill>
                <a:latin typeface="Emy Slab Alt"/>
              </a:rPr>
              <a:t> cyber : </a:t>
            </a:r>
            <a:r>
              <a:rPr lang="en-US" sz="4400" b="1" kern="1200" dirty="0" err="1">
                <a:solidFill>
                  <a:srgbClr val="FFFFFF"/>
                </a:solidFill>
                <a:latin typeface="Emy Slab Alt"/>
              </a:rPr>
              <a:t>une</a:t>
            </a:r>
            <a:r>
              <a:rPr lang="en-US" sz="4400" b="1" kern="1200" dirty="0">
                <a:solidFill>
                  <a:srgbClr val="FFFFFF"/>
                </a:solidFill>
                <a:latin typeface="Emy Slab Alt"/>
              </a:rPr>
              <a:t> </a:t>
            </a:r>
            <a:r>
              <a:rPr lang="en-US" sz="4400" b="1" kern="1200" dirty="0" err="1">
                <a:solidFill>
                  <a:srgbClr val="FFFFFF"/>
                </a:solidFill>
                <a:latin typeface="Emy Slab Alt"/>
              </a:rPr>
              <a:t>responsabilité</a:t>
            </a:r>
            <a:r>
              <a:rPr lang="en-US" sz="4400" b="1" kern="1200" dirty="0">
                <a:solidFill>
                  <a:srgbClr val="FFFFFF"/>
                </a:solidFill>
                <a:latin typeface="Emy Slab Alt"/>
              </a:rPr>
              <a:t> collective </a:t>
            </a: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ZoneTexte 9">
            <a:extLst>
              <a:ext uri="{FF2B5EF4-FFF2-40B4-BE49-F238E27FC236}">
                <a16:creationId xmlns:a16="http://schemas.microsoft.com/office/drawing/2014/main" id="{351855B8-4D75-4D64-9DB5-BCE7E094B521}"/>
              </a:ext>
            </a:extLst>
          </p:cNvPr>
          <p:cNvSpPr txBox="1"/>
          <p:nvPr/>
        </p:nvSpPr>
        <p:spPr>
          <a:xfrm>
            <a:off x="4565707" y="874619"/>
            <a:ext cx="7400135" cy="5585619"/>
          </a:xfrm>
          <a:prstGeom prst="rect">
            <a:avLst/>
          </a:prstGeom>
        </p:spPr>
        <p:txBody>
          <a:bodyPr vert="horz" lIns="91440" tIns="45720" rIns="91440" bIns="45720" rtlCol="0" anchor="ctr">
            <a:normAutofit/>
          </a:bodyPr>
          <a:lstStyle/>
          <a:p>
            <a:pPr>
              <a:lnSpc>
                <a:spcPct val="90000"/>
              </a:lnSpc>
              <a:spcAft>
                <a:spcPts val="600"/>
              </a:spcAft>
            </a:pPr>
            <a:r>
              <a:rPr lang="en-US" sz="3200" b="1" spc="6" dirty="0">
                <a:solidFill>
                  <a:srgbClr val="FF6F23"/>
                </a:solidFill>
                <a:latin typeface="CorporativeSansRd" panose="00000500000000000000"/>
              </a:rPr>
              <a:t>81% </a:t>
            </a:r>
            <a:r>
              <a:rPr lang="en-US" sz="3200" spc="3" dirty="0">
                <a:solidFill>
                  <a:srgbClr val="1F1F53"/>
                </a:solidFill>
                <a:latin typeface="CorporativeSansRd" panose="00000500000000000000"/>
              </a:rPr>
              <a:t>des </a:t>
            </a:r>
            <a:r>
              <a:rPr lang="en-US" sz="3200" spc="3" dirty="0" err="1">
                <a:solidFill>
                  <a:srgbClr val="1F1F53"/>
                </a:solidFill>
                <a:latin typeface="CorporativeSansRd" panose="00000500000000000000"/>
              </a:rPr>
              <a:t>équipements</a:t>
            </a:r>
            <a:r>
              <a:rPr lang="en-US" sz="3200" spc="3" dirty="0">
                <a:solidFill>
                  <a:srgbClr val="1F1F53"/>
                </a:solidFill>
                <a:latin typeface="CorporativeSansRd" panose="00000500000000000000"/>
              </a:rPr>
              <a:t> </a:t>
            </a:r>
            <a:r>
              <a:rPr lang="en-US" sz="3200" spc="3" dirty="0" err="1">
                <a:solidFill>
                  <a:srgbClr val="1F1F53"/>
                </a:solidFill>
                <a:latin typeface="CorporativeSansRd" panose="00000500000000000000"/>
              </a:rPr>
              <a:t>compromis</a:t>
            </a:r>
            <a:r>
              <a:rPr lang="en-US" sz="3200" spc="3" dirty="0">
                <a:solidFill>
                  <a:srgbClr val="1F1F53"/>
                </a:solidFill>
                <a:latin typeface="CorporativeSansRd" panose="00000500000000000000"/>
              </a:rPr>
              <a:t> par les cyber-</a:t>
            </a:r>
            <a:r>
              <a:rPr lang="en-US" sz="3200" spc="3" dirty="0" err="1">
                <a:solidFill>
                  <a:srgbClr val="1F1F53"/>
                </a:solidFill>
                <a:latin typeface="CorporativeSansRd" panose="00000500000000000000"/>
              </a:rPr>
              <a:t>criminels</a:t>
            </a:r>
            <a:r>
              <a:rPr lang="en-US" sz="3200" spc="3" dirty="0">
                <a:solidFill>
                  <a:srgbClr val="1F1F53"/>
                </a:solidFill>
                <a:latin typeface="CorporativeSansRd" panose="00000500000000000000"/>
              </a:rPr>
              <a:t> le </a:t>
            </a:r>
            <a:r>
              <a:rPr lang="en-US" sz="3200" spc="3" dirty="0" err="1">
                <a:solidFill>
                  <a:srgbClr val="1F1F53"/>
                </a:solidFill>
                <a:latin typeface="CorporativeSansRd" panose="00000500000000000000"/>
              </a:rPr>
              <a:t>sont</a:t>
            </a:r>
            <a:r>
              <a:rPr lang="en-US" sz="3200" spc="3" dirty="0">
                <a:solidFill>
                  <a:srgbClr val="1F1F53"/>
                </a:solidFill>
                <a:latin typeface="CorporativeSansRd" panose="00000500000000000000"/>
              </a:rPr>
              <a:t> </a:t>
            </a:r>
            <a:r>
              <a:rPr lang="en-US" sz="3200" spc="3" dirty="0" err="1">
                <a:solidFill>
                  <a:srgbClr val="1F1F53"/>
                </a:solidFill>
                <a:latin typeface="CorporativeSansRd" panose="00000500000000000000"/>
              </a:rPr>
              <a:t>en</a:t>
            </a:r>
            <a:r>
              <a:rPr lang="en-US" sz="3200" spc="3" dirty="0">
                <a:solidFill>
                  <a:srgbClr val="1F1F53"/>
                </a:solidFill>
                <a:latin typeface="CorporativeSansRd" panose="00000500000000000000"/>
              </a:rPr>
              <a:t> </a:t>
            </a:r>
            <a:r>
              <a:rPr lang="en-US" sz="3200" spc="3" dirty="0" err="1">
                <a:solidFill>
                  <a:srgbClr val="1F1F53"/>
                </a:solidFill>
                <a:latin typeface="CorporativeSansRd" panose="00000500000000000000"/>
              </a:rPr>
              <a:t>toute</a:t>
            </a:r>
            <a:r>
              <a:rPr lang="en-US" sz="3200" spc="3" dirty="0">
                <a:solidFill>
                  <a:srgbClr val="1F1F53"/>
                </a:solidFill>
                <a:latin typeface="CorporativeSansRd" panose="00000500000000000000"/>
              </a:rPr>
              <a:t> </a:t>
            </a:r>
            <a:r>
              <a:rPr lang="en-US" sz="3200" spc="3" dirty="0" err="1">
                <a:solidFill>
                  <a:srgbClr val="1F1F53"/>
                </a:solidFill>
                <a:latin typeface="CorporativeSansRd" panose="00000500000000000000"/>
              </a:rPr>
              <a:t>discrétion</a:t>
            </a:r>
            <a:r>
              <a:rPr lang="en-US" sz="3200" spc="3" dirty="0">
                <a:solidFill>
                  <a:srgbClr val="1F1F53"/>
                </a:solidFill>
                <a:latin typeface="CorporativeSansRd" panose="00000500000000000000"/>
              </a:rPr>
              <a:t> : </a:t>
            </a:r>
          </a:p>
          <a:p>
            <a:pPr indent="-228600">
              <a:lnSpc>
                <a:spcPct val="90000"/>
              </a:lnSpc>
              <a:spcAft>
                <a:spcPts val="600"/>
              </a:spcAft>
              <a:buFont typeface="Arial" panose="020B0604020202020204" pitchFamily="34" charset="0"/>
              <a:buChar char="•"/>
            </a:pPr>
            <a:endParaRPr lang="en-US" sz="2800" spc="3" dirty="0">
              <a:solidFill>
                <a:srgbClr val="1F1F53"/>
              </a:solidFill>
              <a:latin typeface="CorporativeSansRd" panose="00000500000000000000"/>
            </a:endParaRPr>
          </a:p>
          <a:p>
            <a:pPr indent="-228600">
              <a:lnSpc>
                <a:spcPct val="90000"/>
              </a:lnSpc>
              <a:spcAft>
                <a:spcPts val="600"/>
              </a:spcAft>
              <a:buFont typeface="Arial" panose="020B0604020202020204" pitchFamily="34" charset="0"/>
              <a:buChar char="•"/>
            </a:pPr>
            <a:r>
              <a:rPr lang="en-US" sz="2400" spc="3" dirty="0" err="1">
                <a:solidFill>
                  <a:srgbClr val="1F1F53"/>
                </a:solidFill>
                <a:latin typeface="CorporativeSansRd" panose="00000500000000000000"/>
              </a:rPr>
              <a:t>Pourquoi</a:t>
            </a:r>
            <a:r>
              <a:rPr lang="en-US" sz="2400" spc="3" dirty="0">
                <a:solidFill>
                  <a:srgbClr val="1F1F53"/>
                </a:solidFill>
                <a:latin typeface="CorporativeSansRd" panose="00000500000000000000"/>
              </a:rPr>
              <a:t> </a:t>
            </a:r>
            <a:r>
              <a:rPr lang="en-US" sz="2400" spc="3" dirty="0" err="1">
                <a:solidFill>
                  <a:srgbClr val="1F1F53"/>
                </a:solidFill>
                <a:latin typeface="CorporativeSansRd" panose="00000500000000000000"/>
              </a:rPr>
              <a:t>cette</a:t>
            </a:r>
            <a:r>
              <a:rPr lang="en-US" sz="2400" spc="3" dirty="0">
                <a:solidFill>
                  <a:srgbClr val="1F1F53"/>
                </a:solidFill>
                <a:latin typeface="CorporativeSansRd" panose="00000500000000000000"/>
              </a:rPr>
              <a:t> </a:t>
            </a:r>
            <a:r>
              <a:rPr lang="en-US" sz="2400" spc="3" dirty="0" err="1">
                <a:solidFill>
                  <a:srgbClr val="1F1F53"/>
                </a:solidFill>
                <a:latin typeface="CorporativeSansRd" panose="00000500000000000000"/>
              </a:rPr>
              <a:t>discrétion</a:t>
            </a:r>
            <a:r>
              <a:rPr lang="en-US" sz="2400" spc="3" dirty="0">
                <a:solidFill>
                  <a:srgbClr val="1F1F53"/>
                </a:solidFill>
                <a:latin typeface="CorporativeSansRd" panose="00000500000000000000"/>
              </a:rPr>
              <a:t> ? </a:t>
            </a:r>
            <a:r>
              <a:rPr lang="en-US" sz="2400" spc="3" dirty="0">
                <a:solidFill>
                  <a:srgbClr val="1F1F53"/>
                </a:solidFill>
                <a:latin typeface="CorporativeSansRd" panose="00000500000000000000"/>
                <a:sym typeface="Wingdings" panose="05000000000000000000" pitchFamily="2" charset="2"/>
              </a:rPr>
              <a:t> </a:t>
            </a:r>
            <a:r>
              <a:rPr lang="en-US" sz="2400" spc="3" dirty="0" err="1">
                <a:solidFill>
                  <a:srgbClr val="1F1F53"/>
                </a:solidFill>
                <a:latin typeface="CorporativeSansRd" panose="00000500000000000000"/>
                <a:sym typeface="Wingdings" panose="05000000000000000000" pitchFamily="2" charset="2"/>
              </a:rPr>
              <a:t>accroître</a:t>
            </a:r>
            <a:r>
              <a:rPr lang="en-US" sz="2400" spc="3" dirty="0">
                <a:solidFill>
                  <a:srgbClr val="1F1F53"/>
                </a:solidFill>
                <a:latin typeface="CorporativeSansRd" panose="00000500000000000000"/>
                <a:sym typeface="Wingdings" panose="05000000000000000000" pitchFamily="2" charset="2"/>
              </a:rPr>
              <a:t> </a:t>
            </a:r>
            <a:r>
              <a:rPr lang="en-US" sz="2400" spc="3" dirty="0" err="1">
                <a:solidFill>
                  <a:srgbClr val="1F1F53"/>
                </a:solidFill>
                <a:latin typeface="CorporativeSansRd" panose="00000500000000000000"/>
                <a:sym typeface="Wingdings" panose="05000000000000000000" pitchFamily="2" charset="2"/>
              </a:rPr>
              <a:t>leur</a:t>
            </a:r>
            <a:r>
              <a:rPr lang="en-US" sz="2400" spc="3" dirty="0">
                <a:solidFill>
                  <a:srgbClr val="1F1F53"/>
                </a:solidFill>
                <a:latin typeface="CorporativeSansRd" panose="00000500000000000000"/>
                <a:sym typeface="Wingdings" panose="05000000000000000000" pitchFamily="2" charset="2"/>
              </a:rPr>
              <a:t> surface </a:t>
            </a:r>
            <a:r>
              <a:rPr lang="en-US" sz="2400" spc="3" dirty="0" err="1">
                <a:solidFill>
                  <a:srgbClr val="1F1F53"/>
                </a:solidFill>
                <a:latin typeface="CorporativeSansRd" panose="00000500000000000000"/>
                <a:sym typeface="Wingdings" panose="05000000000000000000" pitchFamily="2" charset="2"/>
              </a:rPr>
              <a:t>d’attaque</a:t>
            </a:r>
            <a:r>
              <a:rPr lang="en-US" sz="2400" spc="3" dirty="0">
                <a:solidFill>
                  <a:srgbClr val="1F1F53"/>
                </a:solidFill>
                <a:latin typeface="CorporativeSansRd" panose="00000500000000000000"/>
                <a:sym typeface="Wingdings" panose="05000000000000000000" pitchFamily="2" charset="2"/>
              </a:rPr>
              <a:t>.</a:t>
            </a:r>
          </a:p>
          <a:p>
            <a:pPr indent="-228600">
              <a:lnSpc>
                <a:spcPct val="90000"/>
              </a:lnSpc>
              <a:spcAft>
                <a:spcPts val="600"/>
              </a:spcAft>
              <a:buFont typeface="Arial" panose="020B0604020202020204" pitchFamily="34" charset="0"/>
              <a:buChar char="•"/>
            </a:pPr>
            <a:endParaRPr lang="en-US" sz="2400" spc="3" dirty="0">
              <a:solidFill>
                <a:srgbClr val="1F1F53"/>
              </a:solidFill>
              <a:latin typeface="CorporativeSansRd" panose="00000500000000000000"/>
              <a:sym typeface="Wingdings" panose="05000000000000000000" pitchFamily="2" charset="2"/>
            </a:endParaRPr>
          </a:p>
          <a:p>
            <a:pPr indent="-228600">
              <a:lnSpc>
                <a:spcPct val="90000"/>
              </a:lnSpc>
              <a:spcAft>
                <a:spcPts val="600"/>
              </a:spcAft>
              <a:buFont typeface="Arial" panose="020B0604020202020204" pitchFamily="34" charset="0"/>
              <a:buChar char="•"/>
            </a:pPr>
            <a:r>
              <a:rPr lang="en-US" sz="2400" spc="3" dirty="0">
                <a:solidFill>
                  <a:srgbClr val="1F1F53"/>
                </a:solidFill>
                <a:latin typeface="CorporativeSansRd" panose="00000500000000000000"/>
                <a:sym typeface="Wingdings" panose="05000000000000000000" pitchFamily="2" charset="2"/>
              </a:rPr>
              <a:t>Dans </a:t>
            </a:r>
            <a:r>
              <a:rPr lang="en-US" sz="2400" spc="3" dirty="0" err="1">
                <a:solidFill>
                  <a:srgbClr val="1F1F53"/>
                </a:solidFill>
                <a:latin typeface="CorporativeSansRd" panose="00000500000000000000"/>
                <a:sym typeface="Wingdings" panose="05000000000000000000" pitchFamily="2" charset="2"/>
              </a:rPr>
              <a:t>quel</a:t>
            </a:r>
            <a:r>
              <a:rPr lang="en-US" sz="2400" spc="3" dirty="0">
                <a:solidFill>
                  <a:srgbClr val="1F1F53"/>
                </a:solidFill>
                <a:latin typeface="CorporativeSansRd" panose="00000500000000000000"/>
                <a:sym typeface="Wingdings" panose="05000000000000000000" pitchFamily="2" charset="2"/>
              </a:rPr>
              <a:t> but ?  </a:t>
            </a:r>
            <a:r>
              <a:rPr lang="en-US" sz="2400" spc="3" dirty="0" err="1">
                <a:solidFill>
                  <a:srgbClr val="1F1F53"/>
                </a:solidFill>
                <a:latin typeface="CorporativeSansRd" panose="00000500000000000000"/>
                <a:sym typeface="Wingdings" panose="05000000000000000000" pitchFamily="2" charset="2"/>
              </a:rPr>
              <a:t>mener</a:t>
            </a:r>
            <a:r>
              <a:rPr lang="en-US" sz="2400" spc="3" dirty="0">
                <a:solidFill>
                  <a:srgbClr val="1F1F53"/>
                </a:solidFill>
                <a:latin typeface="CorporativeSansRd" panose="00000500000000000000"/>
                <a:sym typeface="Wingdings" panose="05000000000000000000" pitchFamily="2" charset="2"/>
              </a:rPr>
              <a:t> des </a:t>
            </a:r>
            <a:r>
              <a:rPr lang="en-US" sz="2400" spc="3" dirty="0" err="1">
                <a:solidFill>
                  <a:srgbClr val="1F1F53"/>
                </a:solidFill>
                <a:latin typeface="CorporativeSansRd" panose="00000500000000000000"/>
                <a:sym typeface="Wingdings" panose="05000000000000000000" pitchFamily="2" charset="2"/>
              </a:rPr>
              <a:t>attaques</a:t>
            </a:r>
            <a:r>
              <a:rPr lang="en-US" sz="2400" spc="3" dirty="0">
                <a:solidFill>
                  <a:srgbClr val="1F1F53"/>
                </a:solidFill>
                <a:latin typeface="CorporativeSansRd" panose="00000500000000000000"/>
                <a:sym typeface="Wingdings" panose="05000000000000000000" pitchFamily="2" charset="2"/>
              </a:rPr>
              <a:t> </a:t>
            </a:r>
            <a:r>
              <a:rPr lang="en-US" sz="2400" spc="3" dirty="0" err="1">
                <a:solidFill>
                  <a:srgbClr val="1F1F53"/>
                </a:solidFill>
                <a:latin typeface="CorporativeSansRd" panose="00000500000000000000"/>
                <a:sym typeface="Wingdings" panose="05000000000000000000" pitchFamily="2" charset="2"/>
              </a:rPr>
              <a:t>d’envergure</a:t>
            </a:r>
            <a:r>
              <a:rPr lang="en-US" sz="2400" spc="3" dirty="0">
                <a:solidFill>
                  <a:srgbClr val="1F1F53"/>
                </a:solidFill>
                <a:latin typeface="CorporativeSansRd" panose="00000500000000000000"/>
                <a:sym typeface="Wingdings" panose="05000000000000000000" pitchFamily="2" charset="2"/>
              </a:rPr>
              <a:t> </a:t>
            </a:r>
            <a:r>
              <a:rPr lang="en-US" sz="2400" spc="3" dirty="0" err="1">
                <a:solidFill>
                  <a:srgbClr val="1F1F53"/>
                </a:solidFill>
                <a:latin typeface="CorporativeSansRd" panose="00000500000000000000"/>
                <a:sym typeface="Wingdings" panose="05000000000000000000" pitchFamily="2" charset="2"/>
              </a:rPr>
              <a:t>contre</a:t>
            </a:r>
            <a:r>
              <a:rPr lang="en-US" sz="2400" spc="3" dirty="0">
                <a:solidFill>
                  <a:srgbClr val="1F1F53"/>
                </a:solidFill>
                <a:latin typeface="CorporativeSansRd" panose="00000500000000000000"/>
                <a:sym typeface="Wingdings" panose="05000000000000000000" pitchFamily="2" charset="2"/>
              </a:rPr>
              <a:t> des OIV </a:t>
            </a:r>
            <a:r>
              <a:rPr lang="en-US" sz="2400" spc="3" dirty="0" err="1">
                <a:solidFill>
                  <a:srgbClr val="1F1F53"/>
                </a:solidFill>
                <a:latin typeface="CorporativeSansRd" panose="00000500000000000000"/>
                <a:sym typeface="Wingdings" panose="05000000000000000000" pitchFamily="2" charset="2"/>
              </a:rPr>
              <a:t>ou</a:t>
            </a:r>
            <a:r>
              <a:rPr lang="en-US" sz="2400" spc="3" dirty="0">
                <a:solidFill>
                  <a:srgbClr val="1F1F53"/>
                </a:solidFill>
                <a:latin typeface="CorporativeSansRd" panose="00000500000000000000"/>
                <a:sym typeface="Wingdings" panose="05000000000000000000" pitchFamily="2" charset="2"/>
              </a:rPr>
              <a:t> de </a:t>
            </a:r>
            <a:r>
              <a:rPr lang="en-US" sz="2400" spc="3" dirty="0" err="1">
                <a:solidFill>
                  <a:srgbClr val="1F1F53"/>
                </a:solidFill>
                <a:latin typeface="CorporativeSansRd" panose="00000500000000000000"/>
                <a:sym typeface="Wingdings" panose="05000000000000000000" pitchFamily="2" charset="2"/>
              </a:rPr>
              <a:t>grandes</a:t>
            </a:r>
            <a:r>
              <a:rPr lang="en-US" sz="2400" spc="3" dirty="0">
                <a:solidFill>
                  <a:srgbClr val="1F1F53"/>
                </a:solidFill>
                <a:latin typeface="CorporativeSansRd" panose="00000500000000000000"/>
                <a:sym typeface="Wingdings" panose="05000000000000000000" pitchFamily="2" charset="2"/>
              </a:rPr>
              <a:t> </a:t>
            </a:r>
            <a:r>
              <a:rPr lang="en-US" sz="2400" spc="3" dirty="0" err="1">
                <a:solidFill>
                  <a:srgbClr val="1F1F53"/>
                </a:solidFill>
                <a:latin typeface="CorporativeSansRd" panose="00000500000000000000"/>
                <a:sym typeface="Wingdings" panose="05000000000000000000" pitchFamily="2" charset="2"/>
              </a:rPr>
              <a:t>entreprises</a:t>
            </a:r>
            <a:r>
              <a:rPr lang="en-US" sz="2400" spc="3" dirty="0">
                <a:solidFill>
                  <a:srgbClr val="1F1F53"/>
                </a:solidFill>
                <a:latin typeface="CorporativeSansRd" panose="00000500000000000000"/>
                <a:sym typeface="Wingdings" panose="05000000000000000000" pitchFamily="2" charset="2"/>
              </a:rPr>
              <a:t> et administrations.</a:t>
            </a:r>
          </a:p>
          <a:p>
            <a:pPr>
              <a:lnSpc>
                <a:spcPct val="90000"/>
              </a:lnSpc>
              <a:spcAft>
                <a:spcPts val="600"/>
              </a:spcAft>
            </a:pPr>
            <a:endParaRPr lang="en-US" sz="2400" spc="3" dirty="0">
              <a:solidFill>
                <a:srgbClr val="1F1F53"/>
              </a:solidFill>
              <a:latin typeface="CorporativeSansRd" panose="00000500000000000000"/>
              <a:sym typeface="Wingdings" panose="05000000000000000000" pitchFamily="2" charset="2"/>
            </a:endParaRPr>
          </a:p>
          <a:p>
            <a:pPr indent="-228600">
              <a:lnSpc>
                <a:spcPct val="90000"/>
              </a:lnSpc>
              <a:spcAft>
                <a:spcPts val="600"/>
              </a:spcAft>
              <a:buFont typeface="Arial" panose="020B0604020202020204" pitchFamily="34" charset="0"/>
              <a:buChar char="•"/>
            </a:pPr>
            <a:r>
              <a:rPr lang="en-US" sz="2400" spc="3" dirty="0">
                <a:solidFill>
                  <a:srgbClr val="1F1F53"/>
                </a:solidFill>
                <a:latin typeface="CorporativeSansRd" panose="00000500000000000000"/>
                <a:sym typeface="Wingdings" panose="05000000000000000000" pitchFamily="2" charset="2"/>
              </a:rPr>
              <a:t>Avec </a:t>
            </a:r>
            <a:r>
              <a:rPr lang="en-US" sz="2400" spc="3" dirty="0" err="1">
                <a:solidFill>
                  <a:srgbClr val="1F1F53"/>
                </a:solidFill>
                <a:latin typeface="CorporativeSansRd" panose="00000500000000000000"/>
                <a:sym typeface="Wingdings" panose="05000000000000000000" pitchFamily="2" charset="2"/>
              </a:rPr>
              <a:t>quel</a:t>
            </a:r>
            <a:r>
              <a:rPr lang="en-US" sz="2400" spc="3" dirty="0">
                <a:solidFill>
                  <a:srgbClr val="1F1F53"/>
                </a:solidFill>
                <a:latin typeface="CorporativeSansRd" panose="00000500000000000000"/>
                <a:sym typeface="Wingdings" panose="05000000000000000000" pitchFamily="2" charset="2"/>
              </a:rPr>
              <a:t> </a:t>
            </a:r>
            <a:r>
              <a:rPr lang="en-US" sz="2400" spc="3" dirty="0" err="1">
                <a:solidFill>
                  <a:srgbClr val="1F1F53"/>
                </a:solidFill>
                <a:latin typeface="CorporativeSansRd" panose="00000500000000000000"/>
                <a:sym typeface="Wingdings" panose="05000000000000000000" pitchFamily="2" charset="2"/>
              </a:rPr>
              <a:t>objectif</a:t>
            </a:r>
            <a:r>
              <a:rPr lang="en-US" sz="2400" spc="3" dirty="0">
                <a:solidFill>
                  <a:srgbClr val="1F1F53"/>
                </a:solidFill>
                <a:latin typeface="CorporativeSansRd" panose="00000500000000000000"/>
                <a:sym typeface="Wingdings" panose="05000000000000000000" pitchFamily="2" charset="2"/>
              </a:rPr>
              <a:t> final ?  </a:t>
            </a:r>
            <a:r>
              <a:rPr lang="en-US" sz="2400" spc="3" dirty="0" err="1">
                <a:solidFill>
                  <a:srgbClr val="1F1F53"/>
                </a:solidFill>
                <a:latin typeface="CorporativeSansRd" panose="00000500000000000000"/>
                <a:sym typeface="Wingdings" panose="05000000000000000000" pitchFamily="2" charset="2"/>
              </a:rPr>
              <a:t>générer</a:t>
            </a:r>
            <a:r>
              <a:rPr lang="en-US" sz="2400" spc="3" dirty="0">
                <a:solidFill>
                  <a:srgbClr val="1F1F53"/>
                </a:solidFill>
                <a:latin typeface="CorporativeSansRd" panose="00000500000000000000"/>
                <a:sym typeface="Wingdings" panose="05000000000000000000" pitchFamily="2" charset="2"/>
              </a:rPr>
              <a:t> des profits, intelligence </a:t>
            </a:r>
            <a:r>
              <a:rPr lang="en-US" sz="2400" spc="3" dirty="0" err="1">
                <a:solidFill>
                  <a:srgbClr val="1F1F53"/>
                </a:solidFill>
                <a:latin typeface="CorporativeSansRd" panose="00000500000000000000"/>
                <a:sym typeface="Wingdings" panose="05000000000000000000" pitchFamily="2" charset="2"/>
              </a:rPr>
              <a:t>économique</a:t>
            </a:r>
            <a:r>
              <a:rPr lang="en-US" sz="2400" spc="3" dirty="0">
                <a:solidFill>
                  <a:srgbClr val="1F1F53"/>
                </a:solidFill>
                <a:latin typeface="CorporativeSansRd" panose="00000500000000000000"/>
                <a:sym typeface="Wingdings" panose="05000000000000000000" pitchFamily="2" charset="2"/>
              </a:rPr>
              <a:t>, </a:t>
            </a:r>
            <a:r>
              <a:rPr lang="en-US" sz="2400" spc="3" dirty="0" err="1">
                <a:solidFill>
                  <a:srgbClr val="1F1F53"/>
                </a:solidFill>
                <a:latin typeface="CorporativeSansRd" panose="00000500000000000000"/>
                <a:sym typeface="Wingdings" panose="05000000000000000000" pitchFamily="2" charset="2"/>
              </a:rPr>
              <a:t>déstabilisation</a:t>
            </a:r>
            <a:r>
              <a:rPr lang="en-US" sz="2400" spc="3" dirty="0">
                <a:solidFill>
                  <a:srgbClr val="1F1F53"/>
                </a:solidFill>
                <a:sym typeface="Wingdings" panose="05000000000000000000" pitchFamily="2" charset="2"/>
              </a:rPr>
              <a:t>…</a:t>
            </a:r>
            <a:endParaRPr lang="en-US" sz="2400" spc="3" dirty="0">
              <a:solidFill>
                <a:srgbClr val="1F1F53"/>
              </a:solidFill>
            </a:endParaRPr>
          </a:p>
        </p:txBody>
      </p:sp>
      <p:pic>
        <p:nvPicPr>
          <p:cNvPr id="3" name="Image 2">
            <a:extLst>
              <a:ext uri="{FF2B5EF4-FFF2-40B4-BE49-F238E27FC236}">
                <a16:creationId xmlns:a16="http://schemas.microsoft.com/office/drawing/2014/main" id="{42786130-4237-4EC7-9807-4C87209521E7}"/>
              </a:ext>
            </a:extLst>
          </p:cNvPr>
          <p:cNvPicPr>
            <a:picLocks noChangeAspect="1"/>
          </p:cNvPicPr>
          <p:nvPr/>
        </p:nvPicPr>
        <p:blipFill>
          <a:blip r:embed="rId2"/>
          <a:stretch>
            <a:fillRect/>
          </a:stretch>
        </p:blipFill>
        <p:spPr>
          <a:xfrm>
            <a:off x="3541952" y="70933"/>
            <a:ext cx="1595195" cy="803686"/>
          </a:xfrm>
          <a:prstGeom prst="rect">
            <a:avLst/>
          </a:prstGeom>
        </p:spPr>
      </p:pic>
    </p:spTree>
    <p:extLst>
      <p:ext uri="{BB962C8B-B14F-4D97-AF65-F5344CB8AC3E}">
        <p14:creationId xmlns:p14="http://schemas.microsoft.com/office/powerpoint/2010/main" val="625721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8">
            <a:extLst>
              <a:ext uri="{FF2B5EF4-FFF2-40B4-BE49-F238E27FC236}">
                <a16:creationId xmlns:a16="http://schemas.microsoft.com/office/drawing/2014/main" id="{59FD5930-5245-4411-9213-9EA3BE6EFFDD}"/>
              </a:ext>
            </a:extLst>
          </p:cNvPr>
          <p:cNvSpPr txBox="1"/>
          <p:nvPr/>
        </p:nvSpPr>
        <p:spPr>
          <a:xfrm>
            <a:off x="506407" y="1222934"/>
            <a:ext cx="11403941" cy="2207509"/>
          </a:xfrm>
          <a:prstGeom prst="rect">
            <a:avLst/>
          </a:prstGeom>
          <a:ln>
            <a:noFill/>
            <a:prstDash val="lgDash"/>
          </a:ln>
        </p:spPr>
        <p:txBody>
          <a:bodyPr vert="horz" wrap="square" lIns="72000" tIns="72000" rIns="72000" bIns="72000" rtlCol="0" anchor="t">
            <a:spAutoFit/>
          </a:bodyPr>
          <a:lstStyle/>
          <a:p>
            <a:pPr algn="just"/>
            <a:r>
              <a:rPr lang="fr-FR" sz="2800" b="1" spc="-10" dirty="0">
                <a:solidFill>
                  <a:srgbClr val="EF6531"/>
                </a:solidFill>
                <a:latin typeface="Emy Slab Alt SemiBold"/>
              </a:rPr>
              <a:t>L’ambition de SERENICITY</a:t>
            </a:r>
            <a:r>
              <a:rPr lang="fr-FR" sz="2400" spc="-20" dirty="0">
                <a:solidFill>
                  <a:schemeClr val="accent1">
                    <a:lumMod val="50000"/>
                  </a:schemeClr>
                </a:solidFill>
                <a:latin typeface="CorporativeSansRd"/>
                <a:ea typeface="+mn-lt"/>
                <a:cs typeface="+mn-lt"/>
              </a:rPr>
              <a:t> : </a:t>
            </a:r>
          </a:p>
          <a:p>
            <a:pPr algn="just"/>
            <a:endParaRPr lang="fr-FR" spc="-20" dirty="0">
              <a:solidFill>
                <a:schemeClr val="accent1">
                  <a:lumMod val="50000"/>
                </a:schemeClr>
              </a:solidFill>
              <a:latin typeface="CorporativeSansRd"/>
              <a:ea typeface="+mn-lt"/>
              <a:cs typeface="+mn-lt"/>
            </a:endParaRPr>
          </a:p>
          <a:p>
            <a:pPr marL="342900" indent="-342900" algn="just">
              <a:buFont typeface="Arial" panose="020B0604020202020204" pitchFamily="34" charset="0"/>
              <a:buChar char="•"/>
            </a:pPr>
            <a:r>
              <a:rPr lang="fr-FR" sz="2000" spc="-20" dirty="0">
                <a:solidFill>
                  <a:schemeClr val="accent1">
                    <a:lumMod val="50000"/>
                  </a:schemeClr>
                </a:solidFill>
                <a:latin typeface="CorporativeSansRd" panose="00000500000000000000"/>
                <a:ea typeface="+mn-lt"/>
                <a:cs typeface="+mn-lt"/>
                <a:sym typeface="Wingdings" panose="05000000000000000000" pitchFamily="2" charset="2"/>
              </a:rPr>
              <a:t>R</a:t>
            </a:r>
            <a:r>
              <a:rPr lang="fr-FR" sz="2000" spc="-20" dirty="0">
                <a:solidFill>
                  <a:schemeClr val="accent1">
                    <a:lumMod val="50000"/>
                  </a:schemeClr>
                </a:solidFill>
                <a:latin typeface="CorporativeSansRd" panose="00000500000000000000"/>
                <a:ea typeface="+mn-lt"/>
                <a:cs typeface="+mn-lt"/>
              </a:rPr>
              <a:t>enforcer la sécurité des systèmes d’information des petites, moyennes et grandes organisations</a:t>
            </a:r>
          </a:p>
          <a:p>
            <a:pPr marL="342900" indent="-342900" algn="just">
              <a:buFont typeface="Arial" panose="020B0604020202020204" pitchFamily="34" charset="0"/>
              <a:buChar char="•"/>
            </a:pPr>
            <a:r>
              <a:rPr lang="fr-FR" sz="2000" spc="-20" dirty="0">
                <a:solidFill>
                  <a:schemeClr val="accent1">
                    <a:lumMod val="50000"/>
                  </a:schemeClr>
                </a:solidFill>
                <a:latin typeface="CorporativeSansRd" panose="00000500000000000000"/>
                <a:ea typeface="+mn-lt"/>
                <a:cs typeface="+mn-lt"/>
              </a:rPr>
              <a:t>En développant des solutions innovantes et souveraines permettant de détecter et de bloquer les flux réseaux toxiques circulant sur le système d’information. </a:t>
            </a:r>
          </a:p>
          <a:p>
            <a:pPr algn="just"/>
            <a:endParaRPr lang="fr-FR" sz="1400" spc="-20" dirty="0">
              <a:solidFill>
                <a:schemeClr val="accent1">
                  <a:lumMod val="50000"/>
                </a:schemeClr>
              </a:solidFill>
              <a:latin typeface="CorporativeSansRd" panose="00000500000000000000"/>
              <a:ea typeface="+mn-lt"/>
              <a:cs typeface="+mn-lt"/>
            </a:endParaRPr>
          </a:p>
          <a:p>
            <a:pPr algn="just"/>
            <a:endParaRPr lang="fr-FR" sz="1400" b="0" spc="-20" dirty="0">
              <a:solidFill>
                <a:schemeClr val="accent1">
                  <a:lumMod val="50000"/>
                </a:schemeClr>
              </a:solidFill>
              <a:latin typeface="Calibri"/>
              <a:ea typeface="+mn-lt"/>
              <a:cs typeface="+mn-lt"/>
            </a:endParaRPr>
          </a:p>
        </p:txBody>
      </p:sp>
      <p:sp>
        <p:nvSpPr>
          <p:cNvPr id="2" name="Titre 1">
            <a:extLst>
              <a:ext uri="{FF2B5EF4-FFF2-40B4-BE49-F238E27FC236}">
                <a16:creationId xmlns:a16="http://schemas.microsoft.com/office/drawing/2014/main" id="{C23119D7-1BDB-4CF6-99DD-184E816C5B0D}"/>
              </a:ext>
            </a:extLst>
          </p:cNvPr>
          <p:cNvSpPr>
            <a:spLocks noGrp="1"/>
          </p:cNvSpPr>
          <p:nvPr>
            <p:ph type="title"/>
          </p:nvPr>
        </p:nvSpPr>
        <p:spPr/>
        <p:txBody>
          <a:bodyPr/>
          <a:lstStyle/>
          <a:p>
            <a:r>
              <a:rPr lang="fr-FR" dirty="0">
                <a:latin typeface="Emy Slab Alt"/>
              </a:rPr>
              <a:t>SERENICITY : souveraineté et indépendance</a:t>
            </a:r>
          </a:p>
        </p:txBody>
      </p:sp>
      <p:sp>
        <p:nvSpPr>
          <p:cNvPr id="17" name="object 47">
            <a:extLst>
              <a:ext uri="{FF2B5EF4-FFF2-40B4-BE49-F238E27FC236}">
                <a16:creationId xmlns:a16="http://schemas.microsoft.com/office/drawing/2014/main" id="{798AB15C-A25E-4FE7-9837-6B081A6B2C50}"/>
              </a:ext>
            </a:extLst>
          </p:cNvPr>
          <p:cNvSpPr txBox="1"/>
          <p:nvPr/>
        </p:nvSpPr>
        <p:spPr>
          <a:xfrm>
            <a:off x="6208377" y="4019548"/>
            <a:ext cx="6486622" cy="3253950"/>
          </a:xfrm>
          <a:prstGeom prst="rect">
            <a:avLst/>
          </a:prstGeom>
          <a:ln w="3175">
            <a:noFill/>
            <a:prstDash val="lgDash"/>
          </a:ln>
        </p:spPr>
        <p:txBody>
          <a:bodyPr vert="horz" wrap="square" lIns="72000" tIns="72000" rIns="72000" bIns="72000" rtlCol="0">
            <a:spAutoFit/>
          </a:bodyPr>
          <a:lstStyle/>
          <a:p>
            <a:pPr>
              <a:lnSpc>
                <a:spcPct val="100000"/>
              </a:lnSpc>
              <a:spcBef>
                <a:spcPts val="600"/>
              </a:spcBef>
            </a:pPr>
            <a:r>
              <a:rPr lang="fr-FR" sz="2000" b="1" spc="-10" dirty="0">
                <a:solidFill>
                  <a:srgbClr val="EF6531"/>
                </a:solidFill>
                <a:latin typeface="CorporativeSansRd" panose="00000500000000000000"/>
                <a:cs typeface="Emy Slab Alt SemiBold"/>
              </a:rPr>
              <a:t>Convention DCPJ et COMCYBERGEND : </a:t>
            </a:r>
          </a:p>
          <a:p>
            <a:pPr>
              <a:lnSpc>
                <a:spcPct val="100000"/>
              </a:lnSpc>
              <a:spcBef>
                <a:spcPts val="600"/>
              </a:spcBef>
            </a:pPr>
            <a:r>
              <a:rPr lang="fr-FR" sz="2000" spc="-20" dirty="0">
                <a:solidFill>
                  <a:schemeClr val="accent1">
                    <a:lumMod val="50000"/>
                  </a:schemeClr>
                </a:solidFill>
                <a:latin typeface="CorporativeSansRd" panose="00000500000000000000"/>
                <a:ea typeface="+mn-lt"/>
                <a:cs typeface="+mn-lt"/>
              </a:rPr>
              <a:t>partenaire de la Police Judiciaire et des Gendarmes </a:t>
            </a:r>
          </a:p>
          <a:p>
            <a:pPr>
              <a:lnSpc>
                <a:spcPct val="100000"/>
              </a:lnSpc>
              <a:spcBef>
                <a:spcPts val="600"/>
              </a:spcBef>
            </a:pPr>
            <a:r>
              <a:rPr lang="fr-FR" sz="2000" spc="-20" dirty="0">
                <a:solidFill>
                  <a:schemeClr val="accent1">
                    <a:lumMod val="50000"/>
                  </a:schemeClr>
                </a:solidFill>
                <a:latin typeface="CorporativeSansRd" panose="00000500000000000000"/>
                <a:ea typeface="+mn-lt"/>
                <a:cs typeface="+mn-lt"/>
              </a:rPr>
              <a:t>de la Cyberdéfense</a:t>
            </a:r>
            <a:endParaRPr lang="fr-FR" sz="1600" spc="-20" dirty="0">
              <a:solidFill>
                <a:schemeClr val="accent1">
                  <a:lumMod val="50000"/>
                </a:schemeClr>
              </a:solidFill>
              <a:latin typeface="CorporativeSansRd" panose="00000500000000000000"/>
              <a:ea typeface="+mn-lt"/>
              <a:cs typeface="+mn-lt"/>
            </a:endParaRPr>
          </a:p>
          <a:p>
            <a:pPr>
              <a:lnSpc>
                <a:spcPct val="100000"/>
              </a:lnSpc>
              <a:spcBef>
                <a:spcPts val="600"/>
              </a:spcBef>
            </a:pPr>
            <a:endParaRPr lang="fr-FR" sz="1600" b="1" spc="-10" dirty="0">
              <a:solidFill>
                <a:srgbClr val="EF6531"/>
              </a:solidFill>
              <a:latin typeface="CorporativeSansRd" panose="00000500000000000000"/>
              <a:ea typeface="+mn-lt"/>
              <a:cs typeface="+mn-lt"/>
            </a:endParaRPr>
          </a:p>
          <a:p>
            <a:pPr>
              <a:lnSpc>
                <a:spcPct val="100000"/>
              </a:lnSpc>
              <a:spcBef>
                <a:spcPts val="600"/>
              </a:spcBef>
            </a:pPr>
            <a:r>
              <a:rPr lang="fr-FR" sz="2000" b="1" spc="-10" dirty="0">
                <a:solidFill>
                  <a:srgbClr val="EF6531"/>
                </a:solidFill>
                <a:latin typeface="CorporativeSansRd" panose="00000500000000000000"/>
              </a:rPr>
              <a:t>Label UBCOM : </a:t>
            </a:r>
            <a:r>
              <a:rPr lang="fr-FR" sz="2000" spc="-20" dirty="0">
                <a:solidFill>
                  <a:schemeClr val="accent1">
                    <a:lumMod val="50000"/>
                  </a:schemeClr>
                </a:solidFill>
                <a:latin typeface="CorporativeSansRd" panose="00000500000000000000"/>
                <a:ea typeface="+mn-lt"/>
                <a:cs typeface="+mn-lt"/>
              </a:rPr>
              <a:t>permet d’exercer en Suisse</a:t>
            </a:r>
          </a:p>
          <a:p>
            <a:pPr>
              <a:lnSpc>
                <a:spcPct val="100000"/>
              </a:lnSpc>
              <a:spcBef>
                <a:spcPts val="600"/>
              </a:spcBef>
            </a:pPr>
            <a:endParaRPr lang="fr-FR" sz="1600" b="1" spc="-10" dirty="0">
              <a:solidFill>
                <a:srgbClr val="EF6531"/>
              </a:solidFill>
              <a:latin typeface="CorporativeSansRd" panose="00000500000000000000"/>
              <a:ea typeface="+mn-lt"/>
              <a:cs typeface="+mn-lt"/>
            </a:endParaRPr>
          </a:p>
          <a:p>
            <a:pPr>
              <a:spcBef>
                <a:spcPts val="600"/>
              </a:spcBef>
            </a:pPr>
            <a:r>
              <a:rPr lang="fr-FR" sz="2000" b="1" spc="-10" dirty="0">
                <a:solidFill>
                  <a:srgbClr val="EF6531"/>
                </a:solidFill>
                <a:latin typeface="CorporativeSansRd" panose="00000500000000000000"/>
              </a:rPr>
              <a:t>100 % Français : </a:t>
            </a:r>
            <a:r>
              <a:rPr lang="fr-FR" sz="2000" spc="-20" dirty="0">
                <a:solidFill>
                  <a:schemeClr val="accent1">
                    <a:lumMod val="50000"/>
                  </a:schemeClr>
                </a:solidFill>
                <a:latin typeface="CorporativeSansRd" panose="00000500000000000000"/>
                <a:ea typeface="+mn-lt"/>
                <a:cs typeface="+mn-lt"/>
              </a:rPr>
              <a:t>code, hébergement, emplois…</a:t>
            </a:r>
          </a:p>
          <a:p>
            <a:pPr>
              <a:lnSpc>
                <a:spcPct val="100000"/>
              </a:lnSpc>
              <a:spcBef>
                <a:spcPts val="600"/>
              </a:spcBef>
            </a:pPr>
            <a:endParaRPr lang="fr-FR" sz="1600" b="1" spc="-10" dirty="0">
              <a:solidFill>
                <a:srgbClr val="EF6531"/>
              </a:solidFill>
              <a:latin typeface="CorporativeSansRd" panose="00000500000000000000"/>
              <a:ea typeface="+mn-lt"/>
              <a:cs typeface="+mn-lt"/>
            </a:endParaRPr>
          </a:p>
          <a:p>
            <a:pPr>
              <a:lnSpc>
                <a:spcPct val="100000"/>
              </a:lnSpc>
              <a:spcBef>
                <a:spcPts val="600"/>
              </a:spcBef>
            </a:pPr>
            <a:endParaRPr lang="fr-FR" sz="1400" spc="-20" dirty="0">
              <a:solidFill>
                <a:schemeClr val="accent1">
                  <a:lumMod val="50000"/>
                </a:schemeClr>
              </a:solidFill>
              <a:latin typeface="CorporativeSansRd" panose="00000500000000000000"/>
              <a:ea typeface="+mn-lt"/>
              <a:cs typeface="+mn-lt"/>
            </a:endParaRPr>
          </a:p>
        </p:txBody>
      </p:sp>
      <p:sp>
        <p:nvSpPr>
          <p:cNvPr id="3" name="ZoneTexte 2">
            <a:extLst>
              <a:ext uri="{FF2B5EF4-FFF2-40B4-BE49-F238E27FC236}">
                <a16:creationId xmlns:a16="http://schemas.microsoft.com/office/drawing/2014/main" id="{58596735-893D-4CB8-B02C-B214D5A580AF}"/>
              </a:ext>
            </a:extLst>
          </p:cNvPr>
          <p:cNvSpPr txBox="1"/>
          <p:nvPr/>
        </p:nvSpPr>
        <p:spPr>
          <a:xfrm>
            <a:off x="1224094" y="3332152"/>
            <a:ext cx="4224130" cy="2769989"/>
          </a:xfrm>
          <a:prstGeom prst="rect">
            <a:avLst/>
          </a:prstGeom>
          <a:noFill/>
        </p:spPr>
        <p:txBody>
          <a:bodyPr wrap="square" rtlCol="0">
            <a:spAutoFit/>
          </a:bodyPr>
          <a:lstStyle/>
          <a:p>
            <a:r>
              <a:rPr lang="fr-FR" sz="2000" spc="-20" dirty="0">
                <a:solidFill>
                  <a:schemeClr val="accent1">
                    <a:lumMod val="50000"/>
                  </a:schemeClr>
                </a:solidFill>
                <a:latin typeface="CorporativeSansRd" panose="00000500000000000000"/>
                <a:ea typeface="+mn-lt"/>
                <a:cs typeface="+mn-lt"/>
              </a:rPr>
              <a:t>Créée en </a:t>
            </a:r>
            <a:r>
              <a:rPr lang="fr-FR" sz="2000" b="1" spc="-20" dirty="0">
                <a:solidFill>
                  <a:srgbClr val="FF6F23"/>
                </a:solidFill>
                <a:latin typeface="CorporativeSansRd" panose="00000500000000000000"/>
                <a:ea typeface="+mn-lt"/>
                <a:cs typeface="+mn-lt"/>
              </a:rPr>
              <a:t>2018</a:t>
            </a:r>
            <a:r>
              <a:rPr lang="fr-FR" sz="2000" spc="-20" dirty="0">
                <a:solidFill>
                  <a:schemeClr val="accent1">
                    <a:lumMod val="50000"/>
                  </a:schemeClr>
                </a:solidFill>
                <a:latin typeface="CorporativeSansRd" panose="00000500000000000000"/>
                <a:ea typeface="+mn-lt"/>
                <a:cs typeface="+mn-lt"/>
              </a:rPr>
              <a:t> à </a:t>
            </a:r>
            <a:r>
              <a:rPr lang="fr-FR" sz="2000" b="1" spc="-10" dirty="0">
                <a:solidFill>
                  <a:srgbClr val="04946D"/>
                </a:solidFill>
                <a:latin typeface="CorporativeSansRd" panose="00000500000000000000"/>
              </a:rPr>
              <a:t>Saint Etienne</a:t>
            </a:r>
          </a:p>
          <a:p>
            <a:endParaRPr lang="fr-FR" dirty="0">
              <a:latin typeface="CorporativeSansRd" panose="00000500000000000000"/>
            </a:endParaRPr>
          </a:p>
          <a:p>
            <a:r>
              <a:rPr lang="fr-FR" sz="2000" b="1" spc="-10" dirty="0">
                <a:solidFill>
                  <a:srgbClr val="EF6531"/>
                </a:solidFill>
                <a:latin typeface="CorporativeSansRd" panose="00000500000000000000"/>
              </a:rPr>
              <a:t>2 ans </a:t>
            </a:r>
            <a:r>
              <a:rPr lang="fr-FR" sz="2000" spc="-20" dirty="0">
                <a:solidFill>
                  <a:schemeClr val="accent1">
                    <a:lumMod val="50000"/>
                  </a:schemeClr>
                </a:solidFill>
                <a:latin typeface="CorporativeSansRd" panose="00000500000000000000"/>
                <a:ea typeface="+mn-lt"/>
                <a:cs typeface="+mn-lt"/>
              </a:rPr>
              <a:t>de R&amp;D</a:t>
            </a:r>
          </a:p>
          <a:p>
            <a:endParaRPr lang="fr-FR" sz="2000" dirty="0">
              <a:latin typeface="CorporativeSansRd" panose="00000500000000000000"/>
            </a:endParaRPr>
          </a:p>
          <a:p>
            <a:r>
              <a:rPr lang="fr-FR" sz="2000" b="1" spc="-10" dirty="0">
                <a:solidFill>
                  <a:srgbClr val="EF6531"/>
                </a:solidFill>
                <a:latin typeface="CorporativeSansRd" panose="00000500000000000000"/>
              </a:rPr>
              <a:t>9</a:t>
            </a:r>
            <a:r>
              <a:rPr lang="fr-FR" sz="2000" b="1" spc="-10">
                <a:solidFill>
                  <a:srgbClr val="EF6531"/>
                </a:solidFill>
                <a:latin typeface="CorporativeSansRd" panose="00000500000000000000"/>
              </a:rPr>
              <a:t> </a:t>
            </a:r>
            <a:r>
              <a:rPr lang="fr-FR" sz="2000" b="1" spc="-10" dirty="0">
                <a:solidFill>
                  <a:srgbClr val="EF6531"/>
                </a:solidFill>
                <a:latin typeface="CorporativeSansRd" panose="00000500000000000000"/>
              </a:rPr>
              <a:t>Brevets </a:t>
            </a:r>
            <a:r>
              <a:rPr lang="fr-FR" sz="2000" spc="-20" dirty="0">
                <a:solidFill>
                  <a:schemeClr val="accent1">
                    <a:lumMod val="50000"/>
                  </a:schemeClr>
                </a:solidFill>
                <a:latin typeface="CorporativeSansRd" panose="00000500000000000000"/>
                <a:ea typeface="+mn-lt"/>
                <a:cs typeface="+mn-lt"/>
              </a:rPr>
              <a:t>européens</a:t>
            </a:r>
          </a:p>
          <a:p>
            <a:endParaRPr lang="fr-FR" sz="2000" dirty="0">
              <a:latin typeface="CorporativeSansRd" panose="00000500000000000000"/>
            </a:endParaRPr>
          </a:p>
          <a:p>
            <a:r>
              <a:rPr lang="fr-FR" sz="2000" b="1" spc="-10" dirty="0">
                <a:solidFill>
                  <a:srgbClr val="EF6531"/>
                </a:solidFill>
                <a:latin typeface="CorporativeSansRd" panose="00000500000000000000"/>
              </a:rPr>
              <a:t>130 000 équipements </a:t>
            </a:r>
            <a:r>
              <a:rPr lang="fr-FR" sz="2000" spc="-20" dirty="0">
                <a:solidFill>
                  <a:schemeClr val="accent1">
                    <a:lumMod val="50000"/>
                  </a:schemeClr>
                </a:solidFill>
                <a:latin typeface="CorporativeSansRd" panose="00000500000000000000"/>
                <a:ea typeface="+mn-lt"/>
                <a:cs typeface="+mn-lt"/>
              </a:rPr>
              <a:t>protégés</a:t>
            </a:r>
          </a:p>
          <a:p>
            <a:endParaRPr lang="fr-FR" dirty="0">
              <a:latin typeface="CorporativeSansRd" panose="00000500000000000000"/>
            </a:endParaRPr>
          </a:p>
          <a:p>
            <a:endParaRPr lang="fr-FR" dirty="0">
              <a:latin typeface="CorporativeSansRd" panose="00000500000000000000"/>
            </a:endParaRPr>
          </a:p>
        </p:txBody>
      </p:sp>
      <p:sp>
        <p:nvSpPr>
          <p:cNvPr id="4" name="ZoneTexte 3">
            <a:extLst>
              <a:ext uri="{FF2B5EF4-FFF2-40B4-BE49-F238E27FC236}">
                <a16:creationId xmlns:a16="http://schemas.microsoft.com/office/drawing/2014/main" id="{D821A8C9-BDC2-4570-8B40-65CA996C0391}"/>
              </a:ext>
            </a:extLst>
          </p:cNvPr>
          <p:cNvSpPr txBox="1"/>
          <p:nvPr/>
        </p:nvSpPr>
        <p:spPr>
          <a:xfrm>
            <a:off x="7289092" y="3333111"/>
            <a:ext cx="2734802" cy="540000"/>
          </a:xfrm>
          <a:prstGeom prst="rect">
            <a:avLst/>
          </a:prstGeom>
          <a:solidFill>
            <a:srgbClr val="FF6F23"/>
          </a:solidFill>
        </p:spPr>
        <p:txBody>
          <a:bodyPr wrap="square" rtlCol="0">
            <a:spAutoFit/>
          </a:bodyPr>
          <a:lstStyle/>
          <a:p>
            <a:r>
              <a:rPr lang="fr-FR" sz="2800" b="1" spc="-10" dirty="0">
                <a:solidFill>
                  <a:schemeClr val="bg1"/>
                </a:solidFill>
                <a:latin typeface="Emy Slab Alt SemiBold"/>
              </a:rPr>
              <a:t>SOUVERAINETÉ</a:t>
            </a:r>
          </a:p>
        </p:txBody>
      </p:sp>
      <p:sp>
        <p:nvSpPr>
          <p:cNvPr id="8" name="ZoneTexte 7">
            <a:extLst>
              <a:ext uri="{FF2B5EF4-FFF2-40B4-BE49-F238E27FC236}">
                <a16:creationId xmlns:a16="http://schemas.microsoft.com/office/drawing/2014/main" id="{8FC74ACA-347D-4E64-9DC3-CF5B6B48EEAD}"/>
              </a:ext>
            </a:extLst>
          </p:cNvPr>
          <p:cNvSpPr txBox="1"/>
          <p:nvPr/>
        </p:nvSpPr>
        <p:spPr>
          <a:xfrm>
            <a:off x="1439254" y="5769634"/>
            <a:ext cx="2520000" cy="540000"/>
          </a:xfrm>
          <a:prstGeom prst="rect">
            <a:avLst/>
          </a:prstGeom>
          <a:solidFill>
            <a:srgbClr val="FF6F23"/>
          </a:solidFill>
        </p:spPr>
        <p:txBody>
          <a:bodyPr wrap="square" rtlCol="0">
            <a:spAutoFit/>
          </a:bodyPr>
          <a:lstStyle/>
          <a:p>
            <a:pPr algn="ctr"/>
            <a:r>
              <a:rPr lang="fr-FR" sz="2800" b="1" spc="-10" dirty="0">
                <a:solidFill>
                  <a:schemeClr val="bg1"/>
                </a:solidFill>
                <a:latin typeface="Emy Slab Alt SemiBold"/>
              </a:rPr>
              <a:t>PARTAGE</a:t>
            </a:r>
          </a:p>
        </p:txBody>
      </p:sp>
    </p:spTree>
    <p:extLst>
      <p:ext uri="{BB962C8B-B14F-4D97-AF65-F5344CB8AC3E}">
        <p14:creationId xmlns:p14="http://schemas.microsoft.com/office/powerpoint/2010/main" val="79335130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48E89E76C75CA49A248B1239619CBB3" ma:contentTypeVersion="2" ma:contentTypeDescription="Crée un document." ma:contentTypeScope="" ma:versionID="1aebb83c9c8c5a802787578b4ea955db">
  <xsd:schema xmlns:xsd="http://www.w3.org/2001/XMLSchema" xmlns:xs="http://www.w3.org/2001/XMLSchema" xmlns:p="http://schemas.microsoft.com/office/2006/metadata/properties" xmlns:ns3="d27b2566-c85b-4978-a413-f2367d9592d3" targetNamespace="http://schemas.microsoft.com/office/2006/metadata/properties" ma:root="true" ma:fieldsID="f00fe4c55143faca2a18855eb3353435" ns3:_="">
    <xsd:import namespace="d27b2566-c85b-4978-a413-f2367d9592d3"/>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7b2566-c85b-4978-a413-f2367d9592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C9CC48-6219-4A2B-9CE9-E698ECD0EEDD}">
  <ds:schemaRef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microsoft.com/office/2006/documentManagement/types"/>
    <ds:schemaRef ds:uri="http://schemas.openxmlformats.org/package/2006/metadata/core-properties"/>
    <ds:schemaRef ds:uri="d27b2566-c85b-4978-a413-f2367d9592d3"/>
    <ds:schemaRef ds:uri="http://www.w3.org/XML/1998/namespace"/>
  </ds:schemaRefs>
</ds:datastoreItem>
</file>

<file path=customXml/itemProps2.xml><?xml version="1.0" encoding="utf-8"?>
<ds:datastoreItem xmlns:ds="http://schemas.openxmlformats.org/officeDocument/2006/customXml" ds:itemID="{22567DFB-BF9A-444A-B8B2-D8751C7FD4D6}">
  <ds:schemaRefs>
    <ds:schemaRef ds:uri="http://schemas.microsoft.com/sharepoint/v3/contenttype/forms"/>
  </ds:schemaRefs>
</ds:datastoreItem>
</file>

<file path=customXml/itemProps3.xml><?xml version="1.0" encoding="utf-8"?>
<ds:datastoreItem xmlns:ds="http://schemas.openxmlformats.org/officeDocument/2006/customXml" ds:itemID="{F04A21C0-B9F3-4894-B5E8-16E6B2A2CC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7b2566-c85b-4978-a413-f2367d9592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3967</TotalTime>
  <Words>1239</Words>
  <Application>Microsoft Office PowerPoint</Application>
  <PresentationFormat>Grand écran</PresentationFormat>
  <Paragraphs>185</Paragraphs>
  <Slides>20</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20</vt:i4>
      </vt:variant>
    </vt:vector>
  </HeadingPairs>
  <TitlesOfParts>
    <vt:vector size="30" baseType="lpstr">
      <vt:lpstr>Arial</vt:lpstr>
      <vt:lpstr>Calibri</vt:lpstr>
      <vt:lpstr>Calibri Light</vt:lpstr>
      <vt:lpstr>CorporativeSansRd</vt:lpstr>
      <vt:lpstr>Emy Slab Alt</vt:lpstr>
      <vt:lpstr>Emy Slab Alt Black</vt:lpstr>
      <vt:lpstr>Emy Slab Alt SemiBold</vt:lpstr>
      <vt:lpstr>Times New Roman</vt:lpstr>
      <vt:lpstr>Wingdings</vt:lpstr>
      <vt:lpstr>Thème Office</vt:lpstr>
      <vt:lpstr>Présentation PowerPoint</vt:lpstr>
      <vt:lpstr>Contexte : le business de la cybercriminalité</vt:lpstr>
      <vt:lpstr>Présentation PowerPoint</vt:lpstr>
      <vt:lpstr>Présentation PowerPoint</vt:lpstr>
      <vt:lpstr>Présentation PowerPoint</vt:lpstr>
      <vt:lpstr>Présentation PowerPoint</vt:lpstr>
      <vt:lpstr>Présentation PowerPoint</vt:lpstr>
      <vt:lpstr>Présentation PowerPoint</vt:lpstr>
      <vt:lpstr>SERENICITY : souveraineté et indépendance</vt:lpstr>
      <vt:lpstr>DETOXIOTM</vt:lpstr>
      <vt:lpstr>DETOXIOTM : analyse et remédiation</vt:lpstr>
      <vt:lpstr>Le système de défense DETOXIOTM</vt:lpstr>
      <vt:lpstr>CLEANER : suppression de la menace</vt:lpstr>
      <vt:lpstr>SERENICITY CONTROL</vt:lpstr>
      <vt:lpstr>La Cyber Météo</vt:lpstr>
      <vt:lpstr>Faciliter le diagnostic et la remédiation</vt:lpstr>
      <vt:lpstr>Retour d’expérience Serenicity</vt:lpstr>
      <vt:lpstr>En résumé, à quoi sert DETOXIO ? </vt:lpstr>
      <vt:lpstr>Quel est votre cyber risque ?</vt:lpstr>
      <vt:lpst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Cyrille Elsen</dc:creator>
  <cp:lastModifiedBy>Charlène RAUZE</cp:lastModifiedBy>
  <cp:revision>244</cp:revision>
  <dcterms:created xsi:type="dcterms:W3CDTF">2020-10-24T04:09:12Z</dcterms:created>
  <dcterms:modified xsi:type="dcterms:W3CDTF">2023-01-25T08:25:45Z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0x010100748E89E76C75CA49A248B1239619CBB3</vt:lpwstr>
  </property>
</Properties>
</file>